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406" r:id="rId3"/>
    <p:sldId id="444" r:id="rId4"/>
    <p:sldId id="449" r:id="rId5"/>
    <p:sldId id="445" r:id="rId6"/>
    <p:sldId id="389" r:id="rId7"/>
    <p:sldId id="446" r:id="rId8"/>
    <p:sldId id="452" r:id="rId9"/>
    <p:sldId id="466" r:id="rId10"/>
    <p:sldId id="467" r:id="rId11"/>
    <p:sldId id="441" r:id="rId12"/>
    <p:sldId id="442" r:id="rId13"/>
    <p:sldId id="462" r:id="rId14"/>
    <p:sldId id="468" r:id="rId15"/>
    <p:sldId id="469" r:id="rId16"/>
    <p:sldId id="471" r:id="rId17"/>
    <p:sldId id="4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BFC4"/>
    <a:srgbClr val="F8766D"/>
    <a:srgbClr val="FF7970"/>
    <a:srgbClr val="F775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386"/>
    <p:restoredTop sz="75817" autoAdjust="0"/>
  </p:normalViewPr>
  <p:slideViewPr>
    <p:cSldViewPr snapToGrid="0" showGuides="1">
      <p:cViewPr varScale="1">
        <p:scale>
          <a:sx n="125" d="100"/>
          <a:sy n="125" d="100"/>
        </p:scale>
        <p:origin x="2008"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3A773-0DCE-3544-BB67-D5FA58DF903C}" type="datetimeFigureOut">
              <a:rPr lang="en-US" smtClean="0"/>
              <a:t>12/8/23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BAA8C-FDC6-D345-B4E0-3B02449209FB}" type="slidenum">
              <a:rPr lang="en-US" smtClean="0"/>
              <a:t>‹#›</a:t>
            </a:fld>
            <a:endParaRPr lang="en-US"/>
          </a:p>
        </p:txBody>
      </p:sp>
    </p:spTree>
    <p:extLst>
      <p:ext uri="{BB962C8B-B14F-4D97-AF65-F5344CB8AC3E}">
        <p14:creationId xmlns:p14="http://schemas.microsoft.com/office/powerpoint/2010/main" val="4244001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1BAA8C-FDC6-D345-B4E0-3B02449209FB}" type="slidenum">
              <a:rPr lang="en-US" smtClean="0"/>
              <a:t>1</a:t>
            </a:fld>
            <a:endParaRPr lang="en-US"/>
          </a:p>
        </p:txBody>
      </p:sp>
    </p:spTree>
    <p:extLst>
      <p:ext uri="{BB962C8B-B14F-4D97-AF65-F5344CB8AC3E}">
        <p14:creationId xmlns:p14="http://schemas.microsoft.com/office/powerpoint/2010/main" val="2184427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err="1">
                <a:solidFill>
                  <a:srgbClr val="212121"/>
                </a:solidFill>
                <a:effectLst/>
                <a:latin typeface="Cambria" panose="02040503050406030204" pitchFamily="18" charset="0"/>
              </a:rPr>
              <a:t>Downsampled</a:t>
            </a: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Cambria" panose="02040503050406030204" pitchFamily="18" charset="0"/>
              </a:rPr>
              <a:t>Saying highly-expanded in title because only see effect with all not with unique (unique takes away effect of expansion)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D1D2D3"/>
                </a:solidFill>
                <a:effectLst/>
                <a:latin typeface="Slack-Lato"/>
              </a:rPr>
              <a:t>Higher </a:t>
            </a:r>
            <a:r>
              <a:rPr lang="en-US" b="0" i="0" dirty="0" err="1">
                <a:solidFill>
                  <a:srgbClr val="D1D2D3"/>
                </a:solidFill>
                <a:effectLst/>
                <a:latin typeface="Slack-Lato"/>
              </a:rPr>
              <a:t>pgen</a:t>
            </a:r>
            <a:r>
              <a:rPr lang="en-US" b="0" i="0" dirty="0">
                <a:solidFill>
                  <a:srgbClr val="D1D2D3"/>
                </a:solidFill>
                <a:effectLst/>
                <a:latin typeface="Slack-Lato"/>
              </a:rPr>
              <a:t> generally means that it's closer to germline because the probability of mutation is lower than not mutation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D1D2D3"/>
              </a:solidFill>
              <a:effectLst/>
              <a:latin typeface="Slack-Lat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Public refers to clonotype not (CD8 T) cell</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10</a:t>
            </a:fld>
            <a:endParaRPr lang="en-US"/>
          </a:p>
        </p:txBody>
      </p:sp>
    </p:spTree>
    <p:extLst>
      <p:ext uri="{BB962C8B-B14F-4D97-AF65-F5344CB8AC3E}">
        <p14:creationId xmlns:p14="http://schemas.microsoft.com/office/powerpoint/2010/main" val="4017980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Identification of neoantigens for individualized cancer immunotherapy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cross-reactivity is possible due to low affinity of functional TCR-</a:t>
            </a:r>
            <a:r>
              <a:rPr lang="en-US" b="0" dirty="0" err="1">
                <a:solidFill>
                  <a:srgbClr val="569CD6"/>
                </a:solidFill>
                <a:effectLst/>
                <a:latin typeface="Menlo" panose="020B0609030804020204" pitchFamily="49" charset="0"/>
              </a:rPr>
              <a:t>pMHC</a:t>
            </a:r>
            <a:r>
              <a:rPr lang="en-US" b="0" dirty="0">
                <a:solidFill>
                  <a:srgbClr val="569CD6"/>
                </a:solidFill>
                <a:effectLst/>
                <a:latin typeface="Menlo" panose="020B0609030804020204" pitchFamily="49" charset="0"/>
              </a:rPr>
              <a:t> interaction</a:t>
            </a:r>
            <a:endParaRPr lang="en-US" b="0" i="0" u="none" strike="noStrike" dirty="0">
              <a:solidFill>
                <a:srgbClr val="212121"/>
              </a:solidFill>
              <a:effectLst/>
              <a:latin typeface="Cambria" panose="02040503050406030204" pitchFamily="18" charset="0"/>
            </a:endParaRPr>
          </a:p>
          <a:p>
            <a:r>
              <a:rPr lang="en-US" b="0" i="0" u="none" strike="noStrike" dirty="0">
                <a:solidFill>
                  <a:srgbClr val="212121"/>
                </a:solidFill>
                <a:effectLst/>
                <a:latin typeface="Cambria" panose="02040503050406030204" pitchFamily="18" charset="0"/>
              </a:rPr>
              <a:t>Lack of necessity for super high affinity TCR-</a:t>
            </a:r>
            <a:r>
              <a:rPr lang="en-US" b="0" i="0" u="none" strike="noStrike" dirty="0" err="1">
                <a:solidFill>
                  <a:srgbClr val="212121"/>
                </a:solidFill>
                <a:effectLst/>
                <a:latin typeface="Cambria" panose="02040503050406030204" pitchFamily="18" charset="0"/>
              </a:rPr>
              <a:t>pMHC</a:t>
            </a:r>
            <a:r>
              <a:rPr lang="en-US" b="0" i="0" u="none" strike="noStrike" dirty="0">
                <a:solidFill>
                  <a:srgbClr val="212121"/>
                </a:solidFill>
                <a:effectLst/>
                <a:latin typeface="Cambria" panose="02040503050406030204" pitchFamily="18" charset="0"/>
              </a:rPr>
              <a:t> may support more alternative contacts ~= more </a:t>
            </a:r>
            <a:r>
              <a:rPr lang="en-US" b="0" i="0" u="none" strike="noStrike" dirty="0" err="1">
                <a:solidFill>
                  <a:srgbClr val="212121"/>
                </a:solidFill>
                <a:effectLst/>
                <a:latin typeface="Cambria" panose="02040503050406030204" pitchFamily="18" charset="0"/>
              </a:rPr>
              <a:t>crossreactive</a:t>
            </a:r>
            <a:r>
              <a:rPr lang="en-US" b="0" i="0" u="none" strike="noStrike" dirty="0">
                <a:solidFill>
                  <a:srgbClr val="212121"/>
                </a:solidFill>
                <a:effectLst/>
                <a:latin typeface="Cambria" panose="02040503050406030204" pitchFamily="18" charset="0"/>
              </a:rPr>
              <a:t> hypothesis (i.e. longer CDR3 may disrupt peak affinity but may allow more possible ok TCR-</a:t>
            </a:r>
            <a:r>
              <a:rPr lang="en-US" b="0" i="0" u="none" strike="noStrike" dirty="0" err="1">
                <a:solidFill>
                  <a:srgbClr val="212121"/>
                </a:solidFill>
                <a:effectLst/>
                <a:latin typeface="Cambria" panose="02040503050406030204" pitchFamily="18" charset="0"/>
              </a:rPr>
              <a:t>pMHC</a:t>
            </a:r>
            <a:r>
              <a:rPr lang="en-US" b="0" i="0" u="none" strike="noStrike" dirty="0">
                <a:solidFill>
                  <a:srgbClr val="212121"/>
                </a:solidFill>
                <a:effectLst/>
                <a:latin typeface="Cambria" panose="02040503050406030204" pitchFamily="18" charset="0"/>
              </a:rPr>
              <a:t> interactions sufficient to induce T cell activation)</a:t>
            </a:r>
          </a:p>
          <a:p>
            <a:endParaRPr lang="en-US" b="0" i="0" u="none" strike="noStrike" dirty="0">
              <a:solidFill>
                <a:srgbClr val="212121"/>
              </a:solidFill>
              <a:effectLst/>
              <a:latin typeface="Cambria" panose="02040503050406030204" pitchFamily="18" charset="0"/>
            </a:endParaRPr>
          </a:p>
          <a:p>
            <a:r>
              <a:rPr lang="en-US" b="0" i="0" u="none" strike="noStrike" dirty="0">
                <a:solidFill>
                  <a:srgbClr val="212121"/>
                </a:solidFill>
                <a:effectLst/>
                <a:latin typeface="Cambria" panose="02040503050406030204" pitchFamily="18" charset="0"/>
              </a:rPr>
              <a:t>Context of BRI/</a:t>
            </a:r>
            <a:r>
              <a:rPr lang="en-US" b="0" i="0" u="none" strike="noStrike" dirty="0" err="1">
                <a:solidFill>
                  <a:srgbClr val="212121"/>
                </a:solidFill>
                <a:effectLst/>
                <a:latin typeface="Cambria" panose="02040503050406030204" pitchFamily="18" charset="0"/>
              </a:rPr>
              <a:t>VDJdb</a:t>
            </a:r>
            <a:r>
              <a:rPr lang="en-US" b="0" i="0" u="none" strike="noStrike" dirty="0">
                <a:solidFill>
                  <a:srgbClr val="212121"/>
                </a:solidFill>
                <a:effectLst/>
                <a:latin typeface="Cambria" panose="02040503050406030204" pitchFamily="18" charset="0"/>
              </a:rPr>
              <a:t> data…</a:t>
            </a:r>
          </a:p>
          <a:p>
            <a:endParaRPr lang="en-US" b="0" i="0" u="none" strike="noStrike" dirty="0">
              <a:solidFill>
                <a:srgbClr val="212121"/>
              </a:solidFill>
              <a:effectLst/>
              <a:latin typeface="Cambria" panose="02040503050406030204" pitchFamily="18" charset="0"/>
            </a:endParaRPr>
          </a:p>
          <a:p>
            <a:r>
              <a:rPr lang="en-US" b="0" i="0" u="none" strike="noStrike" dirty="0">
                <a:solidFill>
                  <a:srgbClr val="212121"/>
                </a:solidFill>
                <a:effectLst/>
                <a:latin typeface="Cambria" panose="02040503050406030204" pitchFamily="18" charset="0"/>
              </a:rPr>
              <a:t>Public/shorter CD8 TRAs/higher </a:t>
            </a:r>
            <a:r>
              <a:rPr lang="en-US" b="0" i="0" u="none" strike="noStrike" dirty="0" err="1">
                <a:solidFill>
                  <a:srgbClr val="212121"/>
                </a:solidFill>
                <a:effectLst/>
                <a:latin typeface="Cambria" panose="02040503050406030204" pitchFamily="18" charset="0"/>
              </a:rPr>
              <a:t>pgen</a:t>
            </a:r>
            <a:r>
              <a:rPr lang="en-US" b="0" i="0" u="none" strike="noStrike" dirty="0">
                <a:solidFill>
                  <a:srgbClr val="212121"/>
                </a:solidFill>
                <a:effectLst/>
                <a:latin typeface="Cambria" panose="02040503050406030204" pitchFamily="18" charset="0"/>
              </a:rPr>
              <a:t> expected more </a:t>
            </a:r>
            <a:r>
              <a:rPr lang="en-US" b="0" i="0" u="none" strike="noStrike" dirty="0" err="1">
                <a:solidFill>
                  <a:srgbClr val="212121"/>
                </a:solidFill>
                <a:effectLst/>
                <a:latin typeface="Cambria" panose="02040503050406030204" pitchFamily="18" charset="0"/>
              </a:rPr>
              <a:t>crossreactive</a:t>
            </a:r>
            <a:r>
              <a:rPr lang="en-US" b="0" i="0" u="none" strike="noStrike" dirty="0">
                <a:solidFill>
                  <a:srgbClr val="212121"/>
                </a:solidFill>
                <a:effectLst/>
                <a:latin typeface="Cambria" panose="02040503050406030204" pitchFamily="18" charset="0"/>
              </a:rPr>
              <a:t> from BRI/</a:t>
            </a:r>
            <a:r>
              <a:rPr lang="en-US" b="0" i="0" u="none" strike="noStrike" dirty="0" err="1">
                <a:solidFill>
                  <a:srgbClr val="212121"/>
                </a:solidFill>
                <a:effectLst/>
                <a:latin typeface="Cambria" panose="02040503050406030204" pitchFamily="18" charset="0"/>
              </a:rPr>
              <a:t>VDJdb</a:t>
            </a:r>
            <a:r>
              <a:rPr lang="en-US" b="0" i="0" u="none" strike="noStrike" dirty="0">
                <a:solidFill>
                  <a:srgbClr val="212121"/>
                </a:solidFill>
                <a:effectLst/>
                <a:latin typeface="Cambria" panose="02040503050406030204" pitchFamily="18" charset="0"/>
              </a:rPr>
              <a:t> data... (</a:t>
            </a:r>
            <a:r>
              <a:rPr lang="en-US" b="0" i="0" u="none" strike="noStrike" dirty="0" err="1">
                <a:solidFill>
                  <a:srgbClr val="212121"/>
                </a:solidFill>
                <a:effectLst/>
                <a:latin typeface="Cambria" panose="02040503050406030204" pitchFamily="18" charset="0"/>
              </a:rPr>
              <a:t>VDJdb</a:t>
            </a:r>
            <a:r>
              <a:rPr lang="en-US" b="0" i="0" u="none" strike="noStrike" dirty="0">
                <a:solidFill>
                  <a:srgbClr val="212121"/>
                </a:solidFill>
                <a:effectLst/>
                <a:latin typeface="Cambria" panose="02040503050406030204" pitchFamily="18" charset="0"/>
              </a:rPr>
              <a:t> not </a:t>
            </a:r>
            <a:r>
              <a:rPr lang="en-US" b="0" i="0" u="none" strike="noStrike" dirty="0" err="1">
                <a:solidFill>
                  <a:srgbClr val="212121"/>
                </a:solidFill>
                <a:effectLst/>
                <a:latin typeface="Cambria" panose="02040503050406030204" pitchFamily="18" charset="0"/>
              </a:rPr>
              <a:t>pgen</a:t>
            </a:r>
            <a:r>
              <a:rPr lang="en-US" b="0" i="0" u="none" strike="noStrike" dirty="0">
                <a:solidFill>
                  <a:srgbClr val="212121"/>
                </a:solidFill>
                <a:effectLst/>
                <a:latin typeface="Cambria" panose="02040503050406030204" pitchFamily="18" charset="0"/>
              </a:rPr>
              <a:t>, BRI all 3)</a:t>
            </a:r>
          </a:p>
        </p:txBody>
      </p:sp>
      <p:sp>
        <p:nvSpPr>
          <p:cNvPr id="4" name="Slide Number Placeholder 3"/>
          <p:cNvSpPr>
            <a:spLocks noGrp="1"/>
          </p:cNvSpPr>
          <p:nvPr>
            <p:ph type="sldNum" sz="quarter" idx="5"/>
          </p:nvPr>
        </p:nvSpPr>
        <p:spPr/>
        <p:txBody>
          <a:bodyPr/>
          <a:lstStyle/>
          <a:p>
            <a:fld id="{061BAA8C-FDC6-D345-B4E0-3B02449209FB}" type="slidenum">
              <a:rPr lang="en-US" smtClean="0"/>
              <a:t>11</a:t>
            </a:fld>
            <a:endParaRPr lang="en-US"/>
          </a:p>
        </p:txBody>
      </p:sp>
    </p:spTree>
    <p:extLst>
      <p:ext uri="{BB962C8B-B14F-4D97-AF65-F5344CB8AC3E}">
        <p14:creationId xmlns:p14="http://schemas.microsoft.com/office/powerpoint/2010/main" val="3909315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212121"/>
                </a:solidFill>
                <a:effectLst/>
                <a:latin typeface="Cambria" panose="02040503050406030204" pitchFamily="18" charset="0"/>
              </a:rPr>
              <a:t>Verbally share preliminary data on DEGs (no difference in top/bot) but only if confident</a:t>
            </a:r>
          </a:p>
          <a:p>
            <a:endParaRPr lang="en-US" b="0" i="0" u="none" strike="noStrike" dirty="0">
              <a:solidFill>
                <a:srgbClr val="212121"/>
              </a:solidFill>
              <a:effectLst/>
              <a:latin typeface="Cambria" panose="02040503050406030204" pitchFamily="18" charset="0"/>
            </a:endParaRPr>
          </a:p>
          <a:p>
            <a:r>
              <a:rPr lang="en-US" b="0" i="0" u="none" strike="noStrike" dirty="0">
                <a:solidFill>
                  <a:srgbClr val="212121"/>
                </a:solidFill>
                <a:effectLst/>
                <a:latin typeface="Cambria" panose="02040503050406030204" pitchFamily="18" charset="0"/>
              </a:rPr>
              <a:t>Context of BRI/</a:t>
            </a:r>
            <a:r>
              <a:rPr lang="en-US" b="0" i="0" u="none" strike="noStrike" dirty="0" err="1">
                <a:solidFill>
                  <a:srgbClr val="212121"/>
                </a:solidFill>
                <a:effectLst/>
                <a:latin typeface="Cambria" panose="02040503050406030204" pitchFamily="18" charset="0"/>
              </a:rPr>
              <a:t>VDJdb</a:t>
            </a:r>
            <a:r>
              <a:rPr lang="en-US" b="0" i="0" u="none" strike="noStrike" dirty="0">
                <a:solidFill>
                  <a:srgbClr val="212121"/>
                </a:solidFill>
                <a:effectLst/>
                <a:latin typeface="Cambria" panose="02040503050406030204" pitchFamily="18" charset="0"/>
              </a:rPr>
              <a:t> data…</a:t>
            </a:r>
          </a:p>
          <a:p>
            <a:endParaRPr lang="en-US" b="0" i="0" u="none" strike="noStrike" dirty="0">
              <a:solidFill>
                <a:srgbClr val="212121"/>
              </a:solidFill>
              <a:effectLst/>
              <a:latin typeface="Cambria" panose="02040503050406030204" pitchFamily="18" charset="0"/>
            </a:endParaRPr>
          </a:p>
          <a:p>
            <a:r>
              <a:rPr lang="en-US" b="0" i="0" u="none" strike="noStrike" dirty="0">
                <a:solidFill>
                  <a:srgbClr val="212121"/>
                </a:solidFill>
                <a:effectLst/>
                <a:latin typeface="Cambria" panose="02040503050406030204" pitchFamily="18" charset="0"/>
              </a:rPr>
              <a:t>Public/shorter CD8 TRAs/higher </a:t>
            </a:r>
            <a:r>
              <a:rPr lang="en-US" b="0" i="0" u="none" strike="noStrike" dirty="0" err="1">
                <a:solidFill>
                  <a:srgbClr val="212121"/>
                </a:solidFill>
                <a:effectLst/>
                <a:latin typeface="Cambria" panose="02040503050406030204" pitchFamily="18" charset="0"/>
              </a:rPr>
              <a:t>pgen</a:t>
            </a:r>
            <a:r>
              <a:rPr lang="en-US" b="0" i="0" u="none" strike="noStrike" dirty="0">
                <a:solidFill>
                  <a:srgbClr val="212121"/>
                </a:solidFill>
                <a:effectLst/>
                <a:latin typeface="Cambria" panose="02040503050406030204" pitchFamily="18" charset="0"/>
              </a:rPr>
              <a:t> expected more </a:t>
            </a:r>
            <a:r>
              <a:rPr lang="en-US" b="0" i="0" u="none" strike="noStrike" dirty="0" err="1">
                <a:solidFill>
                  <a:srgbClr val="212121"/>
                </a:solidFill>
                <a:effectLst/>
                <a:latin typeface="Cambria" panose="02040503050406030204" pitchFamily="18" charset="0"/>
              </a:rPr>
              <a:t>crossreactive</a:t>
            </a:r>
            <a:r>
              <a:rPr lang="en-US" b="0" i="0" u="none" strike="noStrike" dirty="0">
                <a:solidFill>
                  <a:srgbClr val="212121"/>
                </a:solidFill>
                <a:effectLst/>
                <a:latin typeface="Cambria" panose="02040503050406030204" pitchFamily="18" charset="0"/>
              </a:rPr>
              <a:t> from BRI/</a:t>
            </a:r>
            <a:r>
              <a:rPr lang="en-US" b="0" i="0" u="none" strike="noStrike" dirty="0" err="1">
                <a:solidFill>
                  <a:srgbClr val="212121"/>
                </a:solidFill>
                <a:effectLst/>
                <a:latin typeface="Cambria" panose="02040503050406030204" pitchFamily="18" charset="0"/>
              </a:rPr>
              <a:t>VDJdb</a:t>
            </a:r>
            <a:r>
              <a:rPr lang="en-US" b="0" i="0" u="none" strike="noStrike" dirty="0">
                <a:solidFill>
                  <a:srgbClr val="212121"/>
                </a:solidFill>
                <a:effectLst/>
                <a:latin typeface="Cambria" panose="02040503050406030204" pitchFamily="18" charset="0"/>
              </a:rPr>
              <a:t> data... (</a:t>
            </a:r>
            <a:r>
              <a:rPr lang="en-US" b="0" i="0" u="none" strike="noStrike" dirty="0" err="1">
                <a:solidFill>
                  <a:srgbClr val="212121"/>
                </a:solidFill>
                <a:effectLst/>
                <a:latin typeface="Cambria" panose="02040503050406030204" pitchFamily="18" charset="0"/>
              </a:rPr>
              <a:t>VDJdb</a:t>
            </a:r>
            <a:r>
              <a:rPr lang="en-US" b="0" i="0" u="none" strike="noStrike" dirty="0">
                <a:solidFill>
                  <a:srgbClr val="212121"/>
                </a:solidFill>
                <a:effectLst/>
                <a:latin typeface="Cambria" panose="02040503050406030204" pitchFamily="18" charset="0"/>
              </a:rPr>
              <a:t> not </a:t>
            </a:r>
            <a:r>
              <a:rPr lang="en-US" b="0" i="0" u="none" strike="noStrike" dirty="0" err="1">
                <a:solidFill>
                  <a:srgbClr val="212121"/>
                </a:solidFill>
                <a:effectLst/>
                <a:latin typeface="Cambria" panose="02040503050406030204" pitchFamily="18" charset="0"/>
              </a:rPr>
              <a:t>pgen</a:t>
            </a:r>
            <a:r>
              <a:rPr lang="en-US" b="0" i="0" u="none" strike="noStrike" dirty="0">
                <a:solidFill>
                  <a:srgbClr val="212121"/>
                </a:solidFill>
                <a:effectLst/>
                <a:latin typeface="Cambria" panose="02040503050406030204" pitchFamily="18" charset="0"/>
              </a:rPr>
              <a:t>, BRI all 3)</a:t>
            </a:r>
          </a:p>
        </p:txBody>
      </p:sp>
      <p:sp>
        <p:nvSpPr>
          <p:cNvPr id="4" name="Slide Number Placeholder 3"/>
          <p:cNvSpPr>
            <a:spLocks noGrp="1"/>
          </p:cNvSpPr>
          <p:nvPr>
            <p:ph type="sldNum" sz="quarter" idx="5"/>
          </p:nvPr>
        </p:nvSpPr>
        <p:spPr/>
        <p:txBody>
          <a:bodyPr/>
          <a:lstStyle/>
          <a:p>
            <a:fld id="{061BAA8C-FDC6-D345-B4E0-3B02449209FB}" type="slidenum">
              <a:rPr lang="en-US" smtClean="0"/>
              <a:t>12</a:t>
            </a:fld>
            <a:endParaRPr lang="en-US"/>
          </a:p>
        </p:txBody>
      </p:sp>
    </p:spTree>
    <p:extLst>
      <p:ext uri="{BB962C8B-B14F-4D97-AF65-F5344CB8AC3E}">
        <p14:creationId xmlns:p14="http://schemas.microsoft.com/office/powerpoint/2010/main" val="22523711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u="none" strike="noStrike" dirty="0">
              <a:solidFill>
                <a:srgbClr val="212121"/>
              </a:solidFill>
              <a:effectLst/>
              <a:latin typeface="Cambria" panose="02040503050406030204" pitchFamily="18"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13</a:t>
            </a:fld>
            <a:endParaRPr lang="en-US"/>
          </a:p>
        </p:txBody>
      </p:sp>
    </p:spTree>
    <p:extLst>
      <p:ext uri="{BB962C8B-B14F-4D97-AF65-F5344CB8AC3E}">
        <p14:creationId xmlns:p14="http://schemas.microsoft.com/office/powerpoint/2010/main" val="163004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212121"/>
                </a:solidFill>
                <a:effectLst/>
                <a:latin typeface="Cambria" panose="02040503050406030204" pitchFamily="18" charset="0"/>
              </a:rPr>
              <a:t>NOT </a:t>
            </a:r>
            <a:r>
              <a:rPr lang="en-US" b="0" i="0" u="none" strike="noStrike" dirty="0" err="1">
                <a:solidFill>
                  <a:srgbClr val="212121"/>
                </a:solidFill>
                <a:effectLst/>
                <a:latin typeface="Cambria" panose="02040503050406030204" pitchFamily="18" charset="0"/>
              </a:rPr>
              <a:t>Downsampled</a:t>
            </a:r>
            <a:endParaRPr lang="en-US" b="0" i="0" u="none" strike="noStrike" dirty="0">
              <a:solidFill>
                <a:srgbClr val="212121"/>
              </a:solidFill>
              <a:effectLst/>
              <a:latin typeface="Cambria" panose="02040503050406030204" pitchFamily="18" charset="0"/>
            </a:endParaRPr>
          </a:p>
          <a:p>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only a small portion of an antigen is needed to be recognized by a TCR (8-10 amino acids for MHCI, 14-18 for MHCII, does this mean that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cells might be more cross-reactive?)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 repertoire analysis and metrics of diversity and clonality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CDR1-2 contact MHC and CDR3 contacts peptide is the general rule, but CDR1</a:t>
            </a:r>
            <a:r>
              <a:rPr lang="el-GR" b="0" dirty="0">
                <a:solidFill>
                  <a:srgbClr val="569CD6"/>
                </a:solidFill>
                <a:effectLst/>
                <a:latin typeface="Menlo" panose="020B0609030804020204" pitchFamily="49" charset="0"/>
              </a:rPr>
              <a:t>α </a:t>
            </a:r>
            <a:r>
              <a:rPr lang="en-US" b="0" dirty="0">
                <a:solidFill>
                  <a:srgbClr val="569CD6"/>
                </a:solidFill>
                <a:effectLst/>
                <a:latin typeface="Menlo" panose="020B0609030804020204" pitchFamily="49" charset="0"/>
              </a:rPr>
              <a:t>also contacts peptide and CDR3</a:t>
            </a:r>
            <a:r>
              <a:rPr lang="el-GR" b="0" dirty="0">
                <a:solidFill>
                  <a:srgbClr val="569CD6"/>
                </a:solidFill>
                <a:effectLst/>
                <a:latin typeface="Menlo" panose="020B0609030804020204" pitchFamily="49" charset="0"/>
              </a:rPr>
              <a:t>β </a:t>
            </a:r>
            <a:r>
              <a:rPr lang="en-US" b="0" dirty="0">
                <a:solidFill>
                  <a:srgbClr val="569CD6"/>
                </a:solidFill>
                <a:effectLst/>
                <a:latin typeface="Menlo" panose="020B0609030804020204" pitchFamily="49" charset="0"/>
              </a:rPr>
              <a:t>doesn't contact peptide too much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Public refers to clonotype not (CD8 T) cell</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14</a:t>
            </a:fld>
            <a:endParaRPr lang="en-US"/>
          </a:p>
        </p:txBody>
      </p:sp>
    </p:spTree>
    <p:extLst>
      <p:ext uri="{BB962C8B-B14F-4D97-AF65-F5344CB8AC3E}">
        <p14:creationId xmlns:p14="http://schemas.microsoft.com/office/powerpoint/2010/main" val="23932584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Cambria" panose="02040503050406030204" pitchFamily="18" charset="0"/>
              </a:rPr>
              <a:t>NOT </a:t>
            </a:r>
            <a:r>
              <a:rPr lang="en-US" b="0" i="0" u="none" strike="noStrike" dirty="0" err="1">
                <a:solidFill>
                  <a:srgbClr val="212121"/>
                </a:solidFill>
                <a:effectLst/>
                <a:latin typeface="Cambria" panose="02040503050406030204" pitchFamily="18" charset="0"/>
              </a:rPr>
              <a:t>Downsampled</a:t>
            </a: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D1D2D3"/>
                </a:solidFill>
                <a:effectLst/>
                <a:latin typeface="Slack-Lato"/>
              </a:rPr>
              <a:t>Higher </a:t>
            </a:r>
            <a:r>
              <a:rPr lang="en-US" b="0" i="0" dirty="0" err="1">
                <a:solidFill>
                  <a:srgbClr val="D1D2D3"/>
                </a:solidFill>
                <a:effectLst/>
                <a:latin typeface="Slack-Lato"/>
              </a:rPr>
              <a:t>pgen</a:t>
            </a:r>
            <a:r>
              <a:rPr lang="en-US" b="0" i="0" dirty="0">
                <a:solidFill>
                  <a:srgbClr val="D1D2D3"/>
                </a:solidFill>
                <a:effectLst/>
                <a:latin typeface="Slack-Lato"/>
              </a:rPr>
              <a:t> generally means that it's closer to germline because the probability of mutation is lower than not mutation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D1D2D3"/>
              </a:solidFill>
              <a:effectLst/>
              <a:latin typeface="Slack-Lat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Public refers to clonotype not (CD8 T) cell</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15</a:t>
            </a:fld>
            <a:endParaRPr lang="en-US"/>
          </a:p>
        </p:txBody>
      </p:sp>
    </p:spTree>
    <p:extLst>
      <p:ext uri="{BB962C8B-B14F-4D97-AF65-F5344CB8AC3E}">
        <p14:creationId xmlns:p14="http://schemas.microsoft.com/office/powerpoint/2010/main" val="242470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16</a:t>
            </a:fld>
            <a:endParaRPr lang="en-US"/>
          </a:p>
        </p:txBody>
      </p:sp>
    </p:spTree>
    <p:extLst>
      <p:ext uri="{BB962C8B-B14F-4D97-AF65-F5344CB8AC3E}">
        <p14:creationId xmlns:p14="http://schemas.microsoft.com/office/powerpoint/2010/main" val="19444661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just tells of </a:t>
            </a:r>
            <a:r>
              <a:rPr lang="en-US" b="0" dirty="0" err="1">
                <a:solidFill>
                  <a:srgbClr val="CCCCCC"/>
                </a:solidFill>
                <a:effectLst/>
                <a:latin typeface="Menlo" panose="020B0609030804020204" pitchFamily="49" charset="0"/>
              </a:rPr>
              <a:t>celltype</a:t>
            </a:r>
            <a:r>
              <a:rPr lang="en-US" b="0" dirty="0">
                <a:solidFill>
                  <a:srgbClr val="CCCCCC"/>
                </a:solidFill>
                <a:effectLst/>
                <a:latin typeface="Menlo" panose="020B0609030804020204" pitchFamily="49" charset="0"/>
              </a:rPr>
              <a:t> abundance vs </a:t>
            </a:r>
            <a:r>
              <a:rPr lang="en-US" b="0" dirty="0" err="1">
                <a:solidFill>
                  <a:srgbClr val="CCCCCC"/>
                </a:solidFill>
                <a:effectLst/>
                <a:latin typeface="Menlo" panose="020B0609030804020204" pitchFamily="49" charset="0"/>
              </a:rPr>
              <a:t>irae</a:t>
            </a:r>
            <a:r>
              <a:rPr lang="en-US" b="0" dirty="0">
                <a:solidFill>
                  <a:srgbClr val="CCCCCC"/>
                </a:solidFill>
                <a:effectLst/>
                <a:latin typeface="Menlo" panose="020B0609030804020204" pitchFamily="49" charset="0"/>
              </a:rPr>
              <a:t> propensity?</a:t>
            </a:r>
          </a:p>
        </p:txBody>
      </p:sp>
      <p:sp>
        <p:nvSpPr>
          <p:cNvPr id="4" name="Slide Number Placeholder 3"/>
          <p:cNvSpPr>
            <a:spLocks noGrp="1"/>
          </p:cNvSpPr>
          <p:nvPr>
            <p:ph type="sldNum" sz="quarter" idx="5"/>
          </p:nvPr>
        </p:nvSpPr>
        <p:spPr/>
        <p:txBody>
          <a:bodyPr/>
          <a:lstStyle/>
          <a:p>
            <a:fld id="{061BAA8C-FDC6-D345-B4E0-3B02449209FB}" type="slidenum">
              <a:rPr lang="en-US" smtClean="0"/>
              <a:t>17</a:t>
            </a:fld>
            <a:endParaRPr lang="en-US"/>
          </a:p>
        </p:txBody>
      </p:sp>
    </p:spTree>
    <p:extLst>
      <p:ext uri="{BB962C8B-B14F-4D97-AF65-F5344CB8AC3E}">
        <p14:creationId xmlns:p14="http://schemas.microsoft.com/office/powerpoint/2010/main" val="33338795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2</a:t>
            </a:fld>
            <a:endParaRPr lang="en-US"/>
          </a:p>
        </p:txBody>
      </p:sp>
    </p:spTree>
    <p:extLst>
      <p:ext uri="{BB962C8B-B14F-4D97-AF65-F5344CB8AC3E}">
        <p14:creationId xmlns:p14="http://schemas.microsoft.com/office/powerpoint/2010/main" val="3149099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Roboto" panose="02000000000000000000" pitchFamily="2" charset="0"/>
              </a:rPr>
              <a:t>Ipilimumab: CTLA-4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Roboto" panose="02000000000000000000" pitchFamily="2" charset="0"/>
              </a:rPr>
              <a:t>Pembrolizumab/nivolumab: PD-1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 characteristics associated with toxicity to immune checkpoint blockade in patients with melanoma</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Cambria" panose="02040503050406030204" pitchFamily="18" charset="0"/>
              </a:rPr>
              <a:t>Autoimmune toxicity occurs in up to 60% of patients treated with immune checkpoint inhibitor (ICI) therapy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Perhaps worth trying to make analogy between viral infections </a:t>
            </a:r>
            <a:r>
              <a:rPr lang="en-US" b="0" dirty="0" err="1">
                <a:solidFill>
                  <a:srgbClr val="CCCCCC"/>
                </a:solidFill>
                <a:effectLst/>
                <a:latin typeface="Menlo" panose="020B0609030804020204" pitchFamily="49" charset="0"/>
              </a:rPr>
              <a:t>preceeding</a:t>
            </a:r>
            <a:r>
              <a:rPr lang="en-US" b="0" dirty="0">
                <a:solidFill>
                  <a:srgbClr val="CCCCCC"/>
                </a:solidFill>
                <a:effectLst/>
                <a:latin typeface="Menlo" panose="020B0609030804020204" pitchFamily="49" charset="0"/>
              </a:rPr>
              <a:t> autoimmunity and tumor response </a:t>
            </a:r>
            <a:r>
              <a:rPr lang="en-US" b="0" dirty="0" err="1">
                <a:solidFill>
                  <a:srgbClr val="CCCCCC"/>
                </a:solidFill>
                <a:effectLst/>
                <a:latin typeface="Menlo" panose="020B0609030804020204" pitchFamily="49" charset="0"/>
              </a:rPr>
              <a:t>preceeding</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Association of checkpoint inhibitor-induced toxic effects with shared cancer and tissue antigens in non-small cell lung cancer: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associated with response to therapy (also can cite Association of vitiligo with tumor response in patients with metastatic melanoma treated with pembrolizumab</a:t>
            </a:r>
            <a:r>
              <a:rPr lang="en-US" b="0" dirty="0">
                <a:solidFill>
                  <a:srgbClr val="CCCCCC"/>
                </a:solidFill>
                <a:effectLst/>
                <a:latin typeface="Menlo" panose="020B0609030804020204" pitchFamily="49" charset="0"/>
              </a:rPr>
              <a:t>), also </a:t>
            </a:r>
            <a:r>
              <a:rPr lang="en-US" b="0" dirty="0">
                <a:solidFill>
                  <a:srgbClr val="569CD6"/>
                </a:solidFill>
                <a:effectLst/>
                <a:latin typeface="Menlo" panose="020B0609030804020204" pitchFamily="49" charset="0"/>
              </a:rPr>
              <a:t>Nivolumab in resected and unresectable metastatic melanoma: characteristics of immune-related adverse events and association with outcomes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r>
              <a:rPr lang="en-US" b="0" dirty="0">
                <a:solidFill>
                  <a:srgbClr val="569CD6"/>
                </a:solidFill>
                <a:effectLst/>
                <a:latin typeface="Menlo" panose="020B0609030804020204" pitchFamily="49" charset="0"/>
              </a:rPr>
              <a:t>Characterization of anti-cancer immune response associated with immune-related adverse events in patients with kidney cancer (meeting abstract)</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more </a:t>
            </a:r>
            <a:r>
              <a:rPr lang="en-US" b="0" dirty="0" err="1">
                <a:solidFill>
                  <a:srgbClr val="CCCCCC"/>
                </a:solidFill>
                <a:effectLst/>
                <a:latin typeface="Menlo" panose="020B0609030804020204" pitchFamily="49" charset="0"/>
              </a:rPr>
              <a:t>irAEs</a:t>
            </a:r>
            <a:r>
              <a:rPr lang="en-US" b="0" dirty="0">
                <a:solidFill>
                  <a:srgbClr val="CCCCCC"/>
                </a:solidFill>
                <a:effectLst/>
                <a:latin typeface="Menlo" panose="020B0609030804020204" pitchFamily="49" charset="0"/>
              </a:rPr>
              <a:t> in ICB responders, not a new finding</a:t>
            </a:r>
          </a:p>
        </p:txBody>
      </p:sp>
      <p:sp>
        <p:nvSpPr>
          <p:cNvPr id="4" name="Slide Number Placeholder 3"/>
          <p:cNvSpPr>
            <a:spLocks noGrp="1"/>
          </p:cNvSpPr>
          <p:nvPr>
            <p:ph type="sldNum" sz="quarter" idx="5"/>
          </p:nvPr>
        </p:nvSpPr>
        <p:spPr/>
        <p:txBody>
          <a:bodyPr/>
          <a:lstStyle/>
          <a:p>
            <a:fld id="{061BAA8C-FDC6-D345-B4E0-3B02449209FB}" type="slidenum">
              <a:rPr lang="en-US" smtClean="0"/>
              <a:t>3</a:t>
            </a:fld>
            <a:endParaRPr lang="en-US"/>
          </a:p>
        </p:txBody>
      </p:sp>
    </p:spTree>
    <p:extLst>
      <p:ext uri="{BB962C8B-B14F-4D97-AF65-F5344CB8AC3E}">
        <p14:creationId xmlns:p14="http://schemas.microsoft.com/office/powerpoint/2010/main" val="6608173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err="1">
                <a:solidFill>
                  <a:srgbClr val="569CD6"/>
                </a:solidFill>
                <a:effectLst/>
                <a:latin typeface="Menlo" panose="020B0609030804020204" pitchFamily="49" charset="0"/>
              </a:rPr>
              <a:t>Glehr</a:t>
            </a:r>
            <a:r>
              <a:rPr lang="en-US" b="0" i="0" dirty="0">
                <a:solidFill>
                  <a:srgbClr val="569CD6"/>
                </a:solidFill>
                <a:effectLst/>
                <a:latin typeface="Menlo" panose="020B0609030804020204" pitchFamily="49" charset="0"/>
              </a:rPr>
              <a:t> et al. Front Immunol. 2022</a:t>
            </a: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unable to reliably predict risk of </a:t>
            </a:r>
            <a:r>
              <a:rPr lang="en-US" b="0" i="0" dirty="0" err="1">
                <a:solidFill>
                  <a:srgbClr val="569CD6"/>
                </a:solidFill>
                <a:effectLst/>
                <a:latin typeface="Menlo" panose="020B0609030804020204" pitchFamily="49" charset="0"/>
              </a:rPr>
              <a:t>irAEs</a:t>
            </a:r>
            <a:r>
              <a:rPr lang="en-US" b="0" i="0" dirty="0">
                <a:solidFill>
                  <a:srgbClr val="569CD6"/>
                </a:solidFill>
                <a:effectLst/>
                <a:latin typeface="Menlo" panose="020B0609030804020204" pitchFamily="49" charset="0"/>
              </a:rPr>
              <a:t> in most cases from pre-therapy flow cytometry and clinical data</a:t>
            </a: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Germline variants associated with toxicity to immune checkpoint blockade</a:t>
            </a:r>
            <a:r>
              <a:rPr lang="en-US" b="0" i="0" dirty="0">
                <a:solidFill>
                  <a:srgbClr val="CCCCCC"/>
                </a:solidFill>
                <a:effectLst/>
                <a:latin typeface="Menlo" panose="020B0609030804020204" pitchFamily="49" charset="0"/>
              </a:rPr>
              <a:t>: IL7 cryptic exon, </a:t>
            </a:r>
            <a:r>
              <a:rPr lang="en-US" b="0" i="1" dirty="0">
                <a:solidFill>
                  <a:srgbClr val="569CD6"/>
                </a:solidFill>
                <a:effectLst/>
                <a:latin typeface="Menlo" panose="020B0609030804020204" pitchFamily="49" charset="0"/>
              </a:rPr>
              <a:t>IL7</a:t>
            </a:r>
            <a:r>
              <a:rPr lang="en-US" b="0" dirty="0">
                <a:solidFill>
                  <a:srgbClr val="569CD6"/>
                </a:solidFill>
                <a:effectLst/>
                <a:latin typeface="Menlo" panose="020B0609030804020204" pitchFamily="49" charset="0"/>
              </a:rPr>
              <a:t> supports aberrant immune activity in autoimmunity, limits organ toxicity during antiviral immune response, blocks PD-1 leading to T1D (blocking checkpoint when it would have prevented autoimmunity, so IL7 acts as a natural ICB and is therefore rationally associated with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4</a:t>
            </a:fld>
            <a:endParaRPr lang="en-US"/>
          </a:p>
        </p:txBody>
      </p:sp>
    </p:spTree>
    <p:extLst>
      <p:ext uri="{BB962C8B-B14F-4D97-AF65-F5344CB8AC3E}">
        <p14:creationId xmlns:p14="http://schemas.microsoft.com/office/powerpoint/2010/main" val="222022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u="none" strike="noStrike" dirty="0">
                <a:solidFill>
                  <a:srgbClr val="1F2328"/>
                </a:solidFill>
                <a:effectLst/>
                <a:latin typeface="-apple-system"/>
              </a:rPr>
              <a:t>Hommes et al. </a:t>
            </a:r>
            <a:r>
              <a:rPr lang="en-US" i="1" u="none" strike="noStrike" dirty="0">
                <a:solidFill>
                  <a:srgbClr val="1F2328"/>
                </a:solidFill>
                <a:effectLst/>
                <a:latin typeface="-apple-system"/>
              </a:rPr>
              <a:t>Front Oncol</a:t>
            </a:r>
            <a:r>
              <a:rPr lang="en-US" i="0" u="none" strike="noStrike" dirty="0">
                <a:solidFill>
                  <a:srgbClr val="1F2328"/>
                </a:solidFill>
                <a:effectLst/>
                <a:latin typeface="-apple-system"/>
              </a:rPr>
              <a:t>. 2021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69CD6"/>
                </a:solidFill>
                <a:effectLst/>
                <a:latin typeface="Menlo" panose="020B0609030804020204" pitchFamily="49" charset="0"/>
              </a:rPr>
              <a:t>on treatment markers including clonal expansion of more T cell clones, more newly emerging T cell clones, decline in T cell clonality all associated with more </a:t>
            </a:r>
            <a:r>
              <a:rPr lang="en-US" b="0" i="0" dirty="0" err="1">
                <a:solidFill>
                  <a:srgbClr val="569CD6"/>
                </a:solidFill>
                <a:effectLst/>
                <a:latin typeface="Menlo" panose="020B0609030804020204" pitchFamily="49" charset="0"/>
              </a:rPr>
              <a:t>irAEs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Gouttefangeas</a:t>
            </a:r>
            <a:r>
              <a:rPr lang="en-US" dirty="0"/>
              <a:t> et al. </a:t>
            </a:r>
            <a:r>
              <a:rPr lang="en-US" i="1" dirty="0"/>
              <a:t>Front Immunol</a:t>
            </a:r>
            <a:r>
              <a:rPr lang="en-US" dirty="0"/>
              <a:t>. 2023</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TCR conceivably could recognize ~ 1 million peptides, </a:t>
            </a:r>
            <a:r>
              <a:rPr lang="en-US" b="0" dirty="0" err="1">
                <a:solidFill>
                  <a:srgbClr val="569CD6"/>
                </a:solidFill>
                <a:effectLst/>
                <a:latin typeface="Menlo" panose="020B0609030804020204" pitchFamily="49" charset="0"/>
              </a:rPr>
              <a:t>crossreactive</a:t>
            </a:r>
            <a:r>
              <a:rPr lang="en-US" b="0" dirty="0">
                <a:solidFill>
                  <a:srgbClr val="569CD6"/>
                </a:solidFill>
                <a:effectLst/>
                <a:latin typeface="Menlo" panose="020B0609030804020204" pitchFamily="49" charset="0"/>
              </a:rPr>
              <a:t> peptides likely often better agonists than original one that activated T cell, but few (~1%) of peptides are actually presented on MHC, so probably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estimate closer to 1 in ~10,000</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estimate TCRs to be able to bind ~10</a:t>
            </a:r>
            <a:r>
              <a:rPr lang="en-US" b="0" dirty="0">
                <a:solidFill>
                  <a:srgbClr val="808080"/>
                </a:solidFill>
                <a:effectLst/>
                <a:latin typeface="Menlo" panose="020B0609030804020204" pitchFamily="49" charset="0"/>
              </a:rPr>
              <a:t>^5</a:t>
            </a:r>
            <a:r>
              <a:rPr lang="en-US" b="0" dirty="0">
                <a:solidFill>
                  <a:srgbClr val="CCCCCC"/>
                </a:solidFill>
                <a:effectLst/>
                <a:latin typeface="Menlo" panose="020B0609030804020204" pitchFamily="49" charset="0"/>
              </a:rPr>
              <a:t> to 10</a:t>
            </a:r>
            <a:r>
              <a:rPr lang="en-US" b="0" dirty="0">
                <a:solidFill>
                  <a:srgbClr val="569CD6"/>
                </a:solidFill>
                <a:effectLst/>
                <a:latin typeface="Menlo" panose="020B0609030804020204" pitchFamily="49" charset="0"/>
              </a:rPr>
              <a:t>^6</a:t>
            </a:r>
            <a:r>
              <a:rPr lang="en-US" b="0" dirty="0">
                <a:solidFill>
                  <a:srgbClr val="CCCCCC"/>
                </a:solidFill>
                <a:effectLst/>
                <a:latin typeface="Menlo" panose="020B0609030804020204" pitchFamily="49" charset="0"/>
              </a:rPr>
              <a:t> peptides (</a:t>
            </a:r>
            <a:r>
              <a:rPr lang="en-US" b="0" dirty="0">
                <a:solidFill>
                  <a:srgbClr val="569CD6"/>
                </a:solidFill>
                <a:effectLst/>
                <a:latin typeface="Menlo" panose="020B0609030804020204" pitchFamily="49" charset="0"/>
              </a:rPr>
              <a:t>Amino acid similarity accounts for T cell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and for "holes" in the T cell repertoire</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1F2328"/>
                </a:solidFill>
                <a:latin typeface="-apple-system"/>
              </a:rPr>
              <a:t>Berner et al. </a:t>
            </a:r>
            <a:r>
              <a:rPr lang="en-US" i="1" dirty="0">
                <a:solidFill>
                  <a:srgbClr val="1F2328"/>
                </a:solidFill>
                <a:latin typeface="-apple-system"/>
              </a:rPr>
              <a:t>JAMA Oncology</a:t>
            </a:r>
            <a:r>
              <a:rPr lang="en-US" dirty="0">
                <a:solidFill>
                  <a:srgbClr val="1F2328"/>
                </a:solidFill>
                <a:latin typeface="-apple-system"/>
              </a:rPr>
              <a:t>, 2019</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skin second most similar to NSCLC after lung and had second highest proportion of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(also Autoreactive </a:t>
            </a:r>
            <a:r>
              <a:rPr lang="en-US" b="0" dirty="0" err="1">
                <a:solidFill>
                  <a:srgbClr val="569CD6"/>
                </a:solidFill>
                <a:effectLst/>
                <a:latin typeface="Menlo" panose="020B0609030804020204" pitchFamily="49" charset="0"/>
              </a:rPr>
              <a:t>napsin</a:t>
            </a:r>
            <a:r>
              <a:rPr lang="en-US" b="0" dirty="0">
                <a:solidFill>
                  <a:srgbClr val="569CD6"/>
                </a:solidFill>
                <a:effectLst/>
                <a:latin typeface="Menlo" panose="020B0609030804020204" pitchFamily="49" charset="0"/>
              </a:rPr>
              <a:t> A-specific T cells are enriched in lung tumors and inflammatory lung lesions during immune checkpoint blockade</a:t>
            </a:r>
            <a:r>
              <a:rPr lang="en-US" b="0" dirty="0">
                <a:solidFill>
                  <a:srgbClr val="CCCCCC"/>
                </a:solidFill>
                <a:effectLst/>
                <a:latin typeface="Menlo" panose="020B0609030804020204" pitchFamily="49" charset="0"/>
              </a:rPr>
              <a:t>)</a:t>
            </a:r>
          </a:p>
          <a:p>
            <a:r>
              <a:rPr lang="en-US" b="0" dirty="0">
                <a:solidFill>
                  <a:srgbClr val="569CD6"/>
                </a:solidFill>
                <a:effectLst/>
                <a:latin typeface="Menlo" panose="020B0609030804020204" pitchFamily="49" charset="0"/>
              </a:rPr>
              <a:t>same T cell clonotypes infiltrated both lung tumor and autoimmune skin lesions</a:t>
            </a:r>
          </a:p>
          <a:p>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Speculation for what </a:t>
            </a:r>
            <a:r>
              <a:rPr lang="en-US" b="0" dirty="0" err="1">
                <a:solidFill>
                  <a:srgbClr val="569CD6"/>
                </a:solidFill>
                <a:effectLst/>
                <a:latin typeface="Menlo" panose="020B0609030804020204" pitchFamily="49" charset="0"/>
              </a:rPr>
              <a:t>crossreactive</a:t>
            </a:r>
            <a:r>
              <a:rPr lang="en-US" b="0" dirty="0">
                <a:solidFill>
                  <a:srgbClr val="569CD6"/>
                </a:solidFill>
                <a:effectLst/>
                <a:latin typeface="Menlo" panose="020B0609030804020204" pitchFamily="49" charset="0"/>
              </a:rPr>
              <a:t> T cells are actually targeting, perhaps T cells targeting cancer neoantigens cross-react with WT version of protein in healthy tissue (Autoreactive </a:t>
            </a:r>
            <a:r>
              <a:rPr lang="en-US" b="0" dirty="0" err="1">
                <a:solidFill>
                  <a:srgbClr val="569CD6"/>
                </a:solidFill>
                <a:effectLst/>
                <a:latin typeface="Menlo" panose="020B0609030804020204" pitchFamily="49" charset="0"/>
              </a:rPr>
              <a:t>napsin</a:t>
            </a:r>
            <a:r>
              <a:rPr lang="en-US" b="0" dirty="0">
                <a:solidFill>
                  <a:srgbClr val="569CD6"/>
                </a:solidFill>
                <a:effectLst/>
                <a:latin typeface="Menlo" panose="020B0609030804020204" pitchFamily="49" charset="0"/>
              </a:rPr>
              <a:t> A-specific T cells are enriched in lung tumors and inflammatory lung lesions during immune checkpoint blockade</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Menlo" panose="020B0609030804020204" pitchFamily="49" charset="0"/>
              </a:rPr>
              <a:t>What makes TCRs </a:t>
            </a:r>
            <a:r>
              <a:rPr lang="en-US" b="0" dirty="0" err="1">
                <a:solidFill>
                  <a:srgbClr val="CCCCCC"/>
                </a:solidFill>
                <a:effectLst/>
                <a:latin typeface="Menlo" panose="020B0609030804020204" pitchFamily="49" charset="0"/>
              </a:rPr>
              <a:t>crossreactive</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cross-reactivity need not result from sequence similarity (3D structural similarity more important than 1D sequence similarity (Peter’s paper: Autoreactive T cell receptors with shared germline-like </a:t>
            </a:r>
            <a:r>
              <a:rPr lang="el-GR" b="0" dirty="0">
                <a:solidFill>
                  <a:srgbClr val="569CD6"/>
                </a:solidFill>
                <a:effectLst/>
                <a:latin typeface="Menlo" panose="020B0609030804020204" pitchFamily="49" charset="0"/>
              </a:rPr>
              <a:t>α </a:t>
            </a:r>
            <a:r>
              <a:rPr lang="en-US" b="0" dirty="0">
                <a:solidFill>
                  <a:srgbClr val="569CD6"/>
                </a:solidFill>
                <a:effectLst/>
                <a:latin typeface="Menlo" panose="020B0609030804020204" pitchFamily="49" charset="0"/>
              </a:rPr>
              <a:t>chains in type 1 diabetes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r>
              <a:rPr lang="en-US" i="0" u="none" strike="noStrike" dirty="0">
                <a:solidFill>
                  <a:srgbClr val="1F2328"/>
                </a:solidFill>
                <a:effectLst/>
                <a:latin typeface="-apple-system"/>
              </a:rPr>
              <a:t>Kato et al. </a:t>
            </a:r>
            <a:r>
              <a:rPr lang="en-US" i="1" u="none" strike="noStrike" dirty="0">
                <a:solidFill>
                  <a:srgbClr val="1F2328"/>
                </a:solidFill>
                <a:effectLst/>
                <a:latin typeface="-apple-system"/>
              </a:rPr>
              <a:t>Journal of Clinical Oncology</a:t>
            </a:r>
            <a:r>
              <a:rPr lang="en-US" i="0" u="none" strike="noStrike" dirty="0">
                <a:solidFill>
                  <a:srgbClr val="1F2328"/>
                </a:solidFill>
                <a:effectLst/>
                <a:latin typeface="-apple-system"/>
              </a:rPr>
              <a:t>, 2023</a:t>
            </a:r>
            <a:endParaRPr lang="en-US" b="0" dirty="0">
              <a:solidFill>
                <a:srgbClr val="CCCCCC"/>
              </a:solidFill>
              <a:effectLst/>
              <a:latin typeface="Menlo" panose="020B0609030804020204" pitchFamily="49" charset="0"/>
            </a:endParaRPr>
          </a:p>
          <a:p>
            <a:r>
              <a:rPr lang="en-US" b="0" dirty="0">
                <a:solidFill>
                  <a:srgbClr val="6796E6"/>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some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-provoked T cell clones circulate systemically and attack tumor cells leading to ICB response in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 or vice a versa some tumor-provoked T cell clones circulate systemically and attack self leading to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not sure how they differentiate between the two</a:t>
            </a:r>
          </a:p>
          <a:p>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i="0" u="none" strike="noStrike" dirty="0" err="1">
                <a:effectLst/>
              </a:rPr>
              <a:t>Subudhi</a:t>
            </a:r>
            <a:r>
              <a:rPr lang="en-US" i="0" u="none" strike="noStrike" dirty="0">
                <a:effectLst/>
              </a:rPr>
              <a:t> et al. </a:t>
            </a:r>
            <a:r>
              <a:rPr lang="en-US" i="1" u="none" strike="noStrike" dirty="0">
                <a:effectLst/>
              </a:rPr>
              <a:t>Proc Natl </a:t>
            </a:r>
            <a:r>
              <a:rPr lang="en-US" i="1" u="none" strike="noStrike" dirty="0" err="1">
                <a:effectLst/>
              </a:rPr>
              <a:t>Acad</a:t>
            </a:r>
            <a:r>
              <a:rPr lang="en-US" i="1" u="none" strike="noStrike" dirty="0">
                <a:effectLst/>
              </a:rPr>
              <a:t> Sci USA</a:t>
            </a:r>
            <a:r>
              <a:rPr lang="en-US" i="0" u="none" strike="noStrike" dirty="0">
                <a:effectLst/>
              </a:rPr>
              <a:t>, 2016</a:t>
            </a:r>
            <a:endParaRPr lang="en-US" b="0" i="0" u="none" strike="noStrike"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CD8 T cell clonal expansion was greater in patients developing severe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Effective use of latent semantic indexing and computational linguistics in biological and biomedical applications</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HLA-B57 restricted T cells are more </a:t>
            </a:r>
            <a:r>
              <a:rPr lang="en-US" b="0" dirty="0" err="1">
                <a:solidFill>
                  <a:srgbClr val="569CD6"/>
                </a:solidFill>
                <a:effectLst/>
                <a:latin typeface="Menlo" panose="020B0609030804020204" pitchFamily="49" charset="0"/>
              </a:rPr>
              <a:t>crossreactive</a:t>
            </a:r>
            <a:r>
              <a:rPr lang="en-US" b="0" dirty="0">
                <a:solidFill>
                  <a:srgbClr val="569CD6"/>
                </a:solidFill>
                <a:effectLst/>
                <a:latin typeface="Menlo" panose="020B0609030804020204" pitchFamily="49" charset="0"/>
              </a:rPr>
              <a:t> to mutants of target epitopes, this HLA allele also associated with autoimmunity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BlinkMacSystemFont"/>
              </a:rPr>
              <a:t>PMID: 33597266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 expansion of peripheral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 populations specific for melanocyte antigens observed only in patients who responded to anti-PD-1 therapy, so ICI can promote breakdown of tolerance towards tumor-lineage self-antigens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 perhaps in responders with low neoantigen tumors more often will see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given necessity for immune activity against tumor associated antigens shared between tumor and self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rgbClr val="1F2328"/>
                </a:solidFill>
                <a:latin typeface="-apple-system"/>
              </a:rPr>
              <a:t>Rapisuwon</a:t>
            </a:r>
            <a:r>
              <a:rPr lang="en-US" dirty="0">
                <a:solidFill>
                  <a:srgbClr val="1F2328"/>
                </a:solidFill>
                <a:latin typeface="-apple-system"/>
              </a:rPr>
              <a:t> et al., </a:t>
            </a:r>
            <a:r>
              <a:rPr lang="en-US" i="1" dirty="0">
                <a:solidFill>
                  <a:srgbClr val="1F2328"/>
                </a:solidFill>
                <a:latin typeface="-apple-system"/>
              </a:rPr>
              <a:t>J </a:t>
            </a:r>
            <a:r>
              <a:rPr lang="en-US" i="1" dirty="0" err="1">
                <a:solidFill>
                  <a:srgbClr val="1F2328"/>
                </a:solidFill>
                <a:latin typeface="-apple-system"/>
              </a:rPr>
              <a:t>Immunother</a:t>
            </a:r>
            <a:r>
              <a:rPr lang="en-US" i="1" dirty="0">
                <a:solidFill>
                  <a:srgbClr val="1F2328"/>
                </a:solidFill>
                <a:latin typeface="-apple-system"/>
              </a:rPr>
              <a:t> Cancer</a:t>
            </a:r>
            <a:r>
              <a:rPr lang="en-US" dirty="0">
                <a:solidFill>
                  <a:srgbClr val="1F2328"/>
                </a:solidFill>
                <a:latin typeface="-apple-system"/>
              </a:rPr>
              <a:t>, 2019</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identical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 clone found in 4 tissues in a patient with widespread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(duodenum for enteritis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PBMCs, original tumor and liver metastasis responses as well), evidence for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underlying </a:t>
            </a:r>
            <a:r>
              <a:rPr lang="en-US" b="0" dirty="0" err="1">
                <a:solidFill>
                  <a:srgbClr val="569CD6"/>
                </a:solidFill>
                <a:effectLst/>
                <a:latin typeface="Menlo" panose="020B0609030804020204" pitchFamily="49" charset="0"/>
              </a:rPr>
              <a:t>irAEs</a:t>
            </a:r>
            <a:r>
              <a:rPr lang="en-US" b="0" dirty="0">
                <a:solidFill>
                  <a:srgbClr val="569CD6"/>
                </a:solidFill>
                <a:effectLst/>
                <a:latin typeface="Menlo" panose="020B0609030804020204" pitchFamily="49" charset="0"/>
              </a:rPr>
              <a:t> OR common antigen between tumor and self underlying </a:t>
            </a:r>
            <a:r>
              <a:rPr lang="en-US" b="0" dirty="0" err="1">
                <a:solidFill>
                  <a:srgbClr val="569CD6"/>
                </a:solidFill>
                <a:effectLst/>
                <a:latin typeface="Menlo" panose="020B0609030804020204" pitchFamily="49" charset="0"/>
              </a:rPr>
              <a:t>irAEs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duodenitis blocked by antibody to integrin </a:t>
            </a:r>
            <a:r>
              <a:rPr lang="el-GR" b="0" dirty="0">
                <a:solidFill>
                  <a:srgbClr val="569CD6"/>
                </a:solidFill>
                <a:effectLst/>
                <a:latin typeface="Menlo" panose="020B0609030804020204" pitchFamily="49" charset="0"/>
              </a:rPr>
              <a:t>α 4 β 7 (</a:t>
            </a:r>
            <a:r>
              <a:rPr lang="en-US" b="0" dirty="0">
                <a:solidFill>
                  <a:srgbClr val="569CD6"/>
                </a:solidFill>
                <a:effectLst/>
                <a:latin typeface="Menlo" panose="020B0609030804020204" pitchFamily="49" charset="0"/>
              </a:rPr>
              <a:t>LPAM-1) which blocks T cell </a:t>
            </a:r>
            <a:r>
              <a:rPr lang="en-US" b="0" dirty="0" err="1">
                <a:solidFill>
                  <a:srgbClr val="569CD6"/>
                </a:solidFill>
                <a:effectLst/>
                <a:latin typeface="Menlo" panose="020B0609030804020204" pitchFamily="49" charset="0"/>
              </a:rPr>
              <a:t>infiltraton</a:t>
            </a:r>
            <a:r>
              <a:rPr lang="en-US" b="0" dirty="0">
                <a:solidFill>
                  <a:srgbClr val="569CD6"/>
                </a:solidFill>
                <a:effectLst/>
                <a:latin typeface="Menlo" panose="020B0609030804020204" pitchFamily="49" charset="0"/>
              </a:rPr>
              <a:t> into GI tract, suggesting that GI toxicity resulted from circulating T cells trafficked to GI tract following expansion elsewhere i.e. in the tumor perhaps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Global analysis of shared T cell specificities in human non-small cell lung cancer enables HLA inference and antigen discovery: autoreactive T cells in peripheral blood may exist (pruned but not clonally deleted thymus) to avoid immunologic "blind spots" to pathogens, i.e. pathogens that look like self would get by free otherwise if we didn't have some autoreactivity perhaps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Heterogeneity of autoreactive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cells at sites of inflammation</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shared clonal origin among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cells at site of colitis with gut </a:t>
            </a:r>
            <a:r>
              <a:rPr lang="en-US" b="0" dirty="0" err="1">
                <a:solidFill>
                  <a:srgbClr val="569CD6"/>
                </a:solidFill>
                <a:effectLst/>
                <a:latin typeface="Menlo" panose="020B0609030804020204" pitchFamily="49" charset="0"/>
              </a:rPr>
              <a:t>T</a:t>
            </a:r>
            <a:r>
              <a:rPr lang="en-US" b="0" dirty="0" err="1">
                <a:solidFill>
                  <a:srgbClr val="808080"/>
                </a:solidFill>
                <a:effectLst/>
                <a:latin typeface="Menlo" panose="020B0609030804020204" pitchFamily="49" charset="0"/>
              </a:rPr>
              <a:t>rm</a:t>
            </a:r>
            <a:r>
              <a:rPr lang="en-US" b="0" dirty="0">
                <a:solidFill>
                  <a:srgbClr val="569CD6"/>
                </a:solidFill>
                <a:effectLst/>
                <a:latin typeface="Menlo" panose="020B0609030804020204" pitchFamily="49" charset="0"/>
              </a:rPr>
              <a:t> cells, suggesting clonal expansion from </a:t>
            </a:r>
            <a:r>
              <a:rPr lang="en-US" b="0" dirty="0" err="1">
                <a:solidFill>
                  <a:srgbClr val="569CD6"/>
                </a:solidFill>
                <a:effectLst/>
                <a:latin typeface="Menlo" panose="020B0609030804020204" pitchFamily="49" charset="0"/>
              </a:rPr>
              <a:t>T</a:t>
            </a:r>
            <a:r>
              <a:rPr lang="en-US" b="0" dirty="0" err="1">
                <a:solidFill>
                  <a:srgbClr val="808080"/>
                </a:solidFill>
                <a:effectLst/>
                <a:latin typeface="Menlo" panose="020B0609030804020204" pitchFamily="49" charset="0"/>
              </a:rPr>
              <a:t>rm</a:t>
            </a:r>
            <a:r>
              <a:rPr lang="en-US" b="0" dirty="0">
                <a:solidFill>
                  <a:srgbClr val="569CD6"/>
                </a:solidFill>
                <a:effectLst/>
                <a:latin typeface="Menlo" panose="020B0609030804020204" pitchFamily="49" charset="0"/>
              </a:rPr>
              <a:t> population being responsible for </a:t>
            </a:r>
            <a:r>
              <a:rPr lang="en-US" b="0" dirty="0" err="1">
                <a:solidFill>
                  <a:srgbClr val="569CD6"/>
                </a:solidFill>
                <a:effectLst/>
                <a:latin typeface="Menlo" panose="020B0609030804020204" pitchFamily="49" charset="0"/>
              </a:rPr>
              <a:t>irAEs</a:t>
            </a:r>
            <a:r>
              <a:rPr lang="en-US" b="0" dirty="0">
                <a:solidFill>
                  <a:srgbClr val="CCCCCC"/>
                </a:solidFill>
                <a:effectLst/>
                <a:latin typeface="Menlo" panose="020B0609030804020204" pitchFamily="49" charset="0"/>
              </a:rPr>
              <a:t> (different from autoimmune, so </a:t>
            </a:r>
            <a:r>
              <a:rPr lang="en-US" b="0" dirty="0">
                <a:solidFill>
                  <a:srgbClr val="569CD6"/>
                </a:solidFill>
                <a:effectLst/>
                <a:latin typeface="Menlo" panose="020B0609030804020204" pitchFamily="49" charset="0"/>
              </a:rPr>
              <a:t>for tissues that lack </a:t>
            </a:r>
            <a:r>
              <a:rPr lang="en-US" b="0" dirty="0" err="1">
                <a:solidFill>
                  <a:srgbClr val="569CD6"/>
                </a:solidFill>
                <a:effectLst/>
                <a:latin typeface="Menlo" panose="020B0609030804020204" pitchFamily="49" charset="0"/>
              </a:rPr>
              <a:t>T</a:t>
            </a:r>
            <a:r>
              <a:rPr lang="en-US" b="0" dirty="0" err="1">
                <a:solidFill>
                  <a:srgbClr val="808080"/>
                </a:solidFill>
                <a:effectLst/>
                <a:latin typeface="Menlo" panose="020B0609030804020204" pitchFamily="49" charset="0"/>
              </a:rPr>
              <a:t>rm</a:t>
            </a:r>
            <a:r>
              <a:rPr lang="en-US" b="0" dirty="0">
                <a:solidFill>
                  <a:srgbClr val="569CD6"/>
                </a:solidFill>
                <a:effectLst/>
                <a:latin typeface="Menlo" panose="020B0609030804020204" pitchFamily="49" charset="0"/>
              </a:rPr>
              <a:t> cells, like the synovium, trafficking of T cells from the periphery may be important for </a:t>
            </a:r>
            <a:r>
              <a:rPr lang="en-US" b="0" dirty="0" err="1">
                <a:solidFill>
                  <a:srgbClr val="569CD6"/>
                </a:solidFill>
                <a:effectLst/>
                <a:latin typeface="Menlo" panose="020B0609030804020204" pitchFamily="49" charset="0"/>
              </a:rPr>
              <a:t>irAEs</a:t>
            </a:r>
            <a:r>
              <a:rPr lang="en-US" b="0" dirty="0">
                <a:solidFill>
                  <a:srgbClr val="CCCCCC"/>
                </a:solidFill>
                <a:effectLst/>
                <a:latin typeface="Menlo" panose="020B060903080402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BlinkMacSystemFont"/>
              </a:rPr>
              <a:t>PMID: 35101349</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cells seen infiltrating into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tissue, T cells seen targeting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tissue seen in blood, so T cells involved in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autoantibodies present ~50% of time for </a:t>
            </a:r>
            <a:r>
              <a:rPr lang="en-US" b="0" dirty="0" err="1">
                <a:solidFill>
                  <a:srgbClr val="569CD6"/>
                </a:solidFill>
                <a:effectLst/>
                <a:latin typeface="Menlo" panose="020B0609030804020204" pitchFamily="49" charset="0"/>
              </a:rPr>
              <a:t>irAEs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i="0" u="none" strike="noStrike" dirty="0">
                <a:solidFill>
                  <a:srgbClr val="1F2328"/>
                </a:solidFill>
                <a:effectLst/>
                <a:latin typeface="-apple-system"/>
              </a:rPr>
              <a:t>Oh et al. </a:t>
            </a:r>
            <a:r>
              <a:rPr lang="en-US" i="1" u="none" strike="noStrike" dirty="0">
                <a:solidFill>
                  <a:srgbClr val="1F2328"/>
                </a:solidFill>
                <a:effectLst/>
                <a:latin typeface="-apple-system"/>
              </a:rPr>
              <a:t>Cancer Res</a:t>
            </a:r>
            <a:r>
              <a:rPr lang="en-US" i="0" u="none" strike="noStrike" dirty="0">
                <a:solidFill>
                  <a:srgbClr val="1F2328"/>
                </a:solidFill>
                <a:effectLst/>
                <a:latin typeface="-apple-system"/>
              </a:rPr>
              <a:t>. 2018</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CTLA-4 blockade induced greater diversification of T cell repertoire (more clonotypes including newly detected clones, decreased clonality) in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 compared to no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patients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Improved survival with T cell clonotype stability after anti-CTLA-4 treatment in cancer patients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diverse repertoires are important in limiting the magnitude of immune escape but may also promote self-reactive clones and induce host inflammation</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1F2328"/>
                </a:solidFill>
                <a:latin typeface="-apple-system"/>
              </a:rPr>
              <a:t>Carbone et al. </a:t>
            </a:r>
            <a:r>
              <a:rPr lang="en-US" i="1" dirty="0">
                <a:solidFill>
                  <a:srgbClr val="1F2328"/>
                </a:solidFill>
                <a:latin typeface="-apple-system"/>
              </a:rPr>
              <a:t>Front Immunol</a:t>
            </a:r>
            <a:r>
              <a:rPr lang="en-US" dirty="0">
                <a:solidFill>
                  <a:srgbClr val="1F2328"/>
                </a:solidFill>
                <a:latin typeface="-apple-system"/>
              </a:rPr>
              <a:t>. 2023</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they usually find different TCR sequences in vitiligo and primary melanoma lesions, so T cell response against normal melanocytes leading to vitiligo is not usually mediated by reactivation of T cell clones infiltrating/specific to primary melanoma but rather perhaps by T cells targeting metastatic tissues, so kind of different from my thinking of usually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between primary tumor and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site but could also be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between metastases and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 sites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metastasis and vitiligo sample TCRs more similar than primary melanoma and vitiligo TCRs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Interpreting T cell </a:t>
            </a: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through structure: implications for TCR-based cancer immunotherapy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crossreactivity</a:t>
            </a:r>
            <a:r>
              <a:rPr lang="en-US" b="0" dirty="0">
                <a:solidFill>
                  <a:srgbClr val="569CD6"/>
                </a:solidFill>
                <a:effectLst/>
                <a:latin typeface="Menlo" panose="020B0609030804020204" pitchFamily="49" charset="0"/>
              </a:rPr>
              <a:t> driven by structural similarities of seemingly unrelated </a:t>
            </a:r>
            <a:r>
              <a:rPr lang="en-US" b="0" dirty="0" err="1">
                <a:solidFill>
                  <a:srgbClr val="569CD6"/>
                </a:solidFill>
                <a:effectLst/>
                <a:latin typeface="Menlo" panose="020B0609030804020204" pitchFamily="49" charset="0"/>
              </a:rPr>
              <a:t>pMHCs</a:t>
            </a:r>
            <a:r>
              <a:rPr lang="en-US" b="0" dirty="0">
                <a:solidFill>
                  <a:srgbClr val="569CD6"/>
                </a:solidFill>
                <a:effectLst/>
                <a:latin typeface="Menlo" panose="020B0609030804020204" pitchFamily="49" charset="0"/>
              </a:rPr>
              <a:t> (by sequence)</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BlinkMacSystemFont"/>
              </a:rPr>
              <a:t>PMID: 34589959</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can see same clonotypes of T cells reactive against tumor and self in </a:t>
            </a:r>
            <a:r>
              <a:rPr lang="en-US" b="0" dirty="0" err="1">
                <a:solidFill>
                  <a:srgbClr val="569CD6"/>
                </a:solidFill>
                <a:effectLst/>
                <a:latin typeface="Menlo" panose="020B0609030804020204" pitchFamily="49" charset="0"/>
              </a:rPr>
              <a:t>irAEs</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569CD6"/>
                </a:solidFill>
                <a:effectLst/>
                <a:latin typeface="Menlo" panose="020B0609030804020204" pitchFamily="49" charset="0"/>
              </a:rPr>
              <a:t>T</a:t>
            </a:r>
            <a:r>
              <a:rPr lang="en-US" b="0" dirty="0" err="1">
                <a:solidFill>
                  <a:srgbClr val="808080"/>
                </a:solidFill>
                <a:effectLst/>
                <a:latin typeface="Menlo" panose="020B0609030804020204" pitchFamily="49" charset="0"/>
              </a:rPr>
              <a:t>rm</a:t>
            </a:r>
            <a:r>
              <a:rPr lang="en-US" b="0" dirty="0">
                <a:solidFill>
                  <a:srgbClr val="569CD6"/>
                </a:solidFill>
                <a:effectLst/>
                <a:latin typeface="Menlo" panose="020B0609030804020204" pitchFamily="49" charset="0"/>
              </a:rPr>
              <a:t> cells locally expanded in </a:t>
            </a:r>
            <a:r>
              <a:rPr lang="en-US" b="0" dirty="0" err="1">
                <a:solidFill>
                  <a:srgbClr val="569CD6"/>
                </a:solidFill>
                <a:effectLst/>
                <a:latin typeface="Menlo" panose="020B0609030804020204" pitchFamily="49" charset="0"/>
              </a:rPr>
              <a:t>irAE</a:t>
            </a:r>
            <a:r>
              <a:rPr lang="en-US" b="0" dirty="0">
                <a:solidFill>
                  <a:srgbClr val="569CD6"/>
                </a:solidFill>
                <a:effectLst/>
                <a:latin typeface="Menlo" panose="020B0609030804020204" pitchFamily="49" charset="0"/>
              </a:rPr>
              <a:t>-dermatitis and -colitis</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5</a:t>
            </a:fld>
            <a:endParaRPr lang="en-US"/>
          </a:p>
        </p:txBody>
      </p:sp>
    </p:spTree>
    <p:extLst>
      <p:ext uri="{BB962C8B-B14F-4D97-AF65-F5344CB8AC3E}">
        <p14:creationId xmlns:p14="http://schemas.microsoft.com/office/powerpoint/2010/main" val="1884338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Initially thought that </a:t>
            </a:r>
            <a:r>
              <a:rPr lang="en-US" dirty="0"/>
              <a:t>more germline-like TCRs might be more cross-reactive as they have lower sequence complexity</a:t>
            </a:r>
            <a:r>
              <a:rPr lang="en-US" b="0" dirty="0"/>
              <a:t>, don’t fully understand that hypothesis though…</a:t>
            </a:r>
          </a:p>
          <a:p>
            <a:endParaRPr lang="en-US" b="0" dirty="0"/>
          </a:p>
          <a:p>
            <a:r>
              <a:rPr lang="en-US" b="0" dirty="0"/>
              <a:t>Hydrophobicity: more hydrophobic TCRs might be more cross-reactive as they allow more alternative contacts</a:t>
            </a: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Entropic contributions and the influence of the hydrophobic environment in promiscuous protein-protein association</a:t>
            </a:r>
            <a:r>
              <a:rPr lang="en-US" b="0" i="0" u="none" strike="noStrike" dirty="0">
                <a:solidFill>
                  <a:srgbClr val="1F1F1F"/>
                </a:solidFill>
                <a:effectLst/>
                <a:latin typeface="ElsevierGulliver"/>
              </a:rPr>
              <a:t>: </a:t>
            </a:r>
            <a:r>
              <a:rPr lang="en-US" b="0" dirty="0">
                <a:solidFill>
                  <a:srgbClr val="569CD6"/>
                </a:solidFill>
                <a:effectLst/>
                <a:latin typeface="Menlo" panose="020B0609030804020204" pitchFamily="49" charset="0"/>
              </a:rPr>
              <a:t>interface demonstrates promiscuity in part due to the number of interactions this hydrophobic interface allows, which allows many alternative contacts (increased entropy, drives forward binding) with other binding partners hence promiscuity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Repertoire analyses reveal T cell receptor sequence features that influence T cell fate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TRB CDR3 hydrophobicity promotes reactivity to self-peptides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Functionally specialized human CD4</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 subsets express physiochemically distinct TCRs</a:t>
            </a:r>
            <a:r>
              <a:rPr lang="en-US" b="0" dirty="0">
                <a:solidFill>
                  <a:srgbClr val="CCCCCC"/>
                </a:solidFill>
                <a:effectLst/>
                <a:latin typeface="Menlo" panose="020B0609030804020204" pitchFamily="49" charset="0"/>
              </a:rPr>
              <a:t>: longer CDR3s might promote </a:t>
            </a:r>
            <a:r>
              <a:rPr lang="en-US" b="0" dirty="0" err="1">
                <a:solidFill>
                  <a:srgbClr val="CCCCCC"/>
                </a:solidFill>
                <a:effectLst/>
                <a:latin typeface="Menlo" panose="020B0609030804020204" pitchFamily="49" charset="0"/>
              </a:rPr>
              <a:t>crossreactivity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F1F1F"/>
                </a:solidFill>
                <a:effectLst/>
                <a:latin typeface="ElsevierGulliver"/>
              </a:rPr>
              <a:t>Statistical analysis of CDR3 length distributions for the assessment of T and B cell repertoire biases: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F1F1F"/>
                </a:solidFill>
                <a:effectLst/>
                <a:latin typeface="ElsevierGulliver"/>
              </a:rPr>
              <a:t>The length of the CDR3 loop greatly influences its shape and ability to fold both on itself and in the company of others loops such as the CDR1 and CDR2</a:t>
            </a:r>
          </a:p>
        </p:txBody>
      </p:sp>
      <p:sp>
        <p:nvSpPr>
          <p:cNvPr id="4" name="Slide Number Placeholder 3"/>
          <p:cNvSpPr>
            <a:spLocks noGrp="1"/>
          </p:cNvSpPr>
          <p:nvPr>
            <p:ph type="sldNum" sz="quarter" idx="5"/>
          </p:nvPr>
        </p:nvSpPr>
        <p:spPr/>
        <p:txBody>
          <a:bodyPr/>
          <a:lstStyle/>
          <a:p>
            <a:fld id="{061BAA8C-FDC6-D345-B4E0-3B02449209FB}" type="slidenum">
              <a:rPr lang="en-US" smtClean="0"/>
              <a:t>6</a:t>
            </a:fld>
            <a:endParaRPr lang="en-US"/>
          </a:p>
        </p:txBody>
      </p:sp>
    </p:spTree>
    <p:extLst>
      <p:ext uri="{BB962C8B-B14F-4D97-AF65-F5344CB8AC3E}">
        <p14:creationId xmlns:p14="http://schemas.microsoft.com/office/powerpoint/2010/main" val="3298093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Stress recency! 2022!</a:t>
            </a:r>
          </a:p>
        </p:txBody>
      </p:sp>
      <p:sp>
        <p:nvSpPr>
          <p:cNvPr id="4" name="Slide Number Placeholder 3"/>
          <p:cNvSpPr>
            <a:spLocks noGrp="1"/>
          </p:cNvSpPr>
          <p:nvPr>
            <p:ph type="sldNum" sz="quarter" idx="5"/>
          </p:nvPr>
        </p:nvSpPr>
        <p:spPr/>
        <p:txBody>
          <a:bodyPr/>
          <a:lstStyle/>
          <a:p>
            <a:fld id="{061BAA8C-FDC6-D345-B4E0-3B02449209FB}" type="slidenum">
              <a:rPr lang="en-US" smtClean="0"/>
              <a:t>7</a:t>
            </a:fld>
            <a:endParaRPr lang="en-US"/>
          </a:p>
        </p:txBody>
      </p:sp>
    </p:spTree>
    <p:extLst>
      <p:ext uri="{BB962C8B-B14F-4D97-AF65-F5344CB8AC3E}">
        <p14:creationId xmlns:p14="http://schemas.microsoft.com/office/powerpoint/2010/main" val="3721583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Gloss over 1-7</a:t>
            </a:r>
          </a:p>
          <a:p>
            <a:endParaRPr lang="en-US" dirty="0"/>
          </a:p>
          <a:p>
            <a:r>
              <a:rPr lang="en-US" dirty="0"/>
              <a:t>QC/metrics:</a:t>
            </a:r>
          </a:p>
          <a:p>
            <a:pPr marL="914400" lvl="1" indent="-457200">
              <a:buFont typeface="+mj-lt"/>
              <a:buAutoNum type="alphaLcParenR"/>
            </a:pPr>
            <a:r>
              <a:rPr lang="en-US" dirty="0"/>
              <a:t>Mitochondrial RNA &lt; 15%</a:t>
            </a:r>
          </a:p>
          <a:p>
            <a:pPr marL="914400" lvl="1" indent="-457200">
              <a:buFont typeface="+mj-lt"/>
              <a:buAutoNum type="alphaLcParenR"/>
            </a:pPr>
            <a:r>
              <a:rPr lang="en-US" dirty="0"/>
              <a:t>&gt; 500 unique RNAs/cell</a:t>
            </a:r>
          </a:p>
          <a:p>
            <a:pPr marL="914400" lvl="1" indent="-457200">
              <a:buFont typeface="+mj-lt"/>
              <a:buAutoNum type="alphaLcParenR"/>
            </a:pPr>
            <a:r>
              <a:rPr lang="en-US" dirty="0"/>
              <a:t>181,403 cells remain after QC (50,524 cells dropped)</a:t>
            </a:r>
          </a:p>
          <a:p>
            <a:pPr marL="914400" lvl="1" indent="-457200">
              <a:buFont typeface="+mj-lt"/>
              <a:buAutoNum type="alphaLcParenR"/>
            </a:pPr>
            <a:r>
              <a:rPr lang="en-US" dirty="0"/>
              <a:t>30,136 T cells (before </a:t>
            </a:r>
            <a:r>
              <a:rPr lang="en-US" dirty="0" err="1"/>
              <a:t>downsample</a:t>
            </a:r>
            <a:r>
              <a:rPr lang="en-US" dirty="0"/>
              <a:t>)</a:t>
            </a:r>
          </a:p>
          <a:p>
            <a:pPr marL="914400" lvl="1" indent="-457200">
              <a:buFont typeface="+mj-lt"/>
              <a:buAutoNum type="alphaLcParenR"/>
            </a:pPr>
            <a:r>
              <a:rPr lang="en-US" dirty="0"/>
              <a:t>328 TCRs/patient (24 patients) </a:t>
            </a:r>
            <a:r>
              <a:rPr lang="en-US" dirty="0" err="1"/>
              <a:t>downsampling</a:t>
            </a:r>
            <a:r>
              <a:rPr lang="en-US" dirty="0"/>
              <a:t> = 7872 total TCRs after </a:t>
            </a:r>
            <a:r>
              <a:rPr lang="en-US" dirty="0" err="1"/>
              <a:t>downsampling</a:t>
            </a:r>
            <a:endParaRPr lang="en-US" dirty="0"/>
          </a:p>
        </p:txBody>
      </p:sp>
      <p:sp>
        <p:nvSpPr>
          <p:cNvPr id="4" name="Slide Number Placeholder 3"/>
          <p:cNvSpPr>
            <a:spLocks noGrp="1"/>
          </p:cNvSpPr>
          <p:nvPr>
            <p:ph type="sldNum" sz="quarter" idx="5"/>
          </p:nvPr>
        </p:nvSpPr>
        <p:spPr/>
        <p:txBody>
          <a:bodyPr/>
          <a:lstStyle/>
          <a:p>
            <a:fld id="{061BAA8C-FDC6-D345-B4E0-3B02449209FB}" type="slidenum">
              <a:rPr lang="en-US" smtClean="0"/>
              <a:t>8</a:t>
            </a:fld>
            <a:endParaRPr lang="en-US"/>
          </a:p>
        </p:txBody>
      </p:sp>
    </p:spTree>
    <p:extLst>
      <p:ext uri="{BB962C8B-B14F-4D97-AF65-F5344CB8AC3E}">
        <p14:creationId xmlns:p14="http://schemas.microsoft.com/office/powerpoint/2010/main" val="31384160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err="1">
                <a:solidFill>
                  <a:srgbClr val="212121"/>
                </a:solidFill>
                <a:effectLst/>
                <a:latin typeface="Cambria" panose="02040503050406030204" pitchFamily="18" charset="0"/>
              </a:rPr>
              <a:t>Downsampled</a:t>
            </a:r>
            <a:endParaRPr lang="en-US" b="0" i="0" u="none" strike="noStrike" dirty="0">
              <a:solidFill>
                <a:srgbClr val="212121"/>
              </a:solidFill>
              <a:effectLst/>
              <a:latin typeface="Cambria" panose="02040503050406030204" pitchFamily="18" charset="0"/>
            </a:endParaRPr>
          </a:p>
          <a:p>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12121"/>
                </a:solidFill>
                <a:effectLst/>
                <a:latin typeface="Cambria" panose="02040503050406030204" pitchFamily="18" charset="0"/>
              </a:rPr>
              <a:t>Saying highly-expanded in title because only see effect with all not with unique (unique takes away effect of expansion)</a:t>
            </a:r>
          </a:p>
          <a:p>
            <a:endParaRPr lang="en-US" b="0" i="0" u="none" strike="noStrike" dirty="0">
              <a:solidFill>
                <a:srgbClr val="212121"/>
              </a:solidFill>
              <a:effectLst/>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only a small portion of an antigen is needed to be recognized by a TCR (8-10 amino acids for MHCI, 14-18 for MHCII, does this mean that CD8</a:t>
            </a:r>
            <a:r>
              <a:rPr lang="en-US" b="0" dirty="0">
                <a:solidFill>
                  <a:srgbClr val="808080"/>
                </a:solidFill>
                <a:effectLst/>
                <a:latin typeface="Menlo" panose="020B0609030804020204" pitchFamily="49" charset="0"/>
              </a:rPr>
              <a:t>+</a:t>
            </a:r>
            <a:r>
              <a:rPr lang="en-US" b="0" dirty="0">
                <a:solidFill>
                  <a:srgbClr val="569CD6"/>
                </a:solidFill>
                <a:effectLst/>
                <a:latin typeface="Menlo" panose="020B0609030804020204" pitchFamily="49" charset="0"/>
              </a:rPr>
              <a:t> T cells might be more cross-reactive?)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T cell repertoire analysis and metrics of diversity and clonality</a:t>
            </a:r>
            <a:endParaRPr lang="en-US" b="0" dirty="0">
              <a:solidFill>
                <a:srgbClr val="CCCCCC"/>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CDR1-2 contact MHC and CDR3 contacts peptide is the general rule, but CDR1</a:t>
            </a:r>
            <a:r>
              <a:rPr lang="el-GR" b="0" dirty="0">
                <a:solidFill>
                  <a:srgbClr val="569CD6"/>
                </a:solidFill>
                <a:effectLst/>
                <a:latin typeface="Menlo" panose="020B0609030804020204" pitchFamily="49" charset="0"/>
              </a:rPr>
              <a:t>α </a:t>
            </a:r>
            <a:r>
              <a:rPr lang="en-US" b="0" dirty="0">
                <a:solidFill>
                  <a:srgbClr val="569CD6"/>
                </a:solidFill>
                <a:effectLst/>
                <a:latin typeface="Menlo" panose="020B0609030804020204" pitchFamily="49" charset="0"/>
              </a:rPr>
              <a:t>also contacts peptide and CDR3</a:t>
            </a:r>
            <a:r>
              <a:rPr lang="el-GR" b="0" dirty="0">
                <a:solidFill>
                  <a:srgbClr val="569CD6"/>
                </a:solidFill>
                <a:effectLst/>
                <a:latin typeface="Menlo" panose="020B0609030804020204" pitchFamily="49" charset="0"/>
              </a:rPr>
              <a:t>β </a:t>
            </a:r>
            <a:r>
              <a:rPr lang="en-US" b="0" dirty="0">
                <a:solidFill>
                  <a:srgbClr val="569CD6"/>
                </a:solidFill>
                <a:effectLst/>
                <a:latin typeface="Menlo" panose="020B0609030804020204" pitchFamily="49" charset="0"/>
              </a:rPr>
              <a:t>doesn't contact peptide too much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569CD6"/>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569CD6"/>
                </a:solidFill>
                <a:effectLst/>
                <a:latin typeface="Menlo" panose="020B0609030804020204" pitchFamily="49" charset="0"/>
              </a:rPr>
              <a:t>Public refers to clonotype not (CD8 T) cell</a:t>
            </a:r>
            <a:endParaRPr lang="en-US" b="0" dirty="0">
              <a:solidFill>
                <a:srgbClr val="CCCCCC"/>
              </a:solidFill>
              <a:effectLst/>
              <a:latin typeface="Menlo" panose="020B0609030804020204" pitchFamily="49" charset="0"/>
            </a:endParaRPr>
          </a:p>
        </p:txBody>
      </p:sp>
      <p:sp>
        <p:nvSpPr>
          <p:cNvPr id="4" name="Slide Number Placeholder 3"/>
          <p:cNvSpPr>
            <a:spLocks noGrp="1"/>
          </p:cNvSpPr>
          <p:nvPr>
            <p:ph type="sldNum" sz="quarter" idx="5"/>
          </p:nvPr>
        </p:nvSpPr>
        <p:spPr/>
        <p:txBody>
          <a:bodyPr/>
          <a:lstStyle/>
          <a:p>
            <a:fld id="{061BAA8C-FDC6-D345-B4E0-3B02449209FB}" type="slidenum">
              <a:rPr lang="en-US" smtClean="0"/>
              <a:t>9</a:t>
            </a:fld>
            <a:endParaRPr lang="en-US"/>
          </a:p>
        </p:txBody>
      </p:sp>
    </p:spTree>
    <p:extLst>
      <p:ext uri="{BB962C8B-B14F-4D97-AF65-F5344CB8AC3E}">
        <p14:creationId xmlns:p14="http://schemas.microsoft.com/office/powerpoint/2010/main" val="131407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0F7D-5E7F-36F4-9F81-EF599E3514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ED1C0-FB6E-DBC2-BB7B-A07A8B8C6E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1248A5-ED33-A395-C545-863D489082CB}"/>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5" name="Footer Placeholder 4">
            <a:extLst>
              <a:ext uri="{FF2B5EF4-FFF2-40B4-BE49-F238E27FC236}">
                <a16:creationId xmlns:a16="http://schemas.microsoft.com/office/drawing/2014/main" id="{2743415C-01E8-47C5-572D-4511E69EAC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A6B2E-FEFC-BE4D-184F-95A8F620254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409466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A8C1-9166-7DEA-3D13-364B260325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891F6-3DD4-9F59-F743-141E6B34C2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D971C-42DE-4D59-B5E8-CB9F8BDA810B}"/>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5" name="Footer Placeholder 4">
            <a:extLst>
              <a:ext uri="{FF2B5EF4-FFF2-40B4-BE49-F238E27FC236}">
                <a16:creationId xmlns:a16="http://schemas.microsoft.com/office/drawing/2014/main" id="{FC63F9F1-DE9A-F9DE-EAFD-B0DFFE41D5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31984-6BB3-B8D1-B86C-A5F5D111F081}"/>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49052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23516-DDDD-3784-0552-177E497A0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697A8E-2FDE-2B20-22F2-4D8FEC253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F9A34-1E50-8AA9-2B91-F89D7D9ADECE}"/>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5" name="Footer Placeholder 4">
            <a:extLst>
              <a:ext uri="{FF2B5EF4-FFF2-40B4-BE49-F238E27FC236}">
                <a16:creationId xmlns:a16="http://schemas.microsoft.com/office/drawing/2014/main" id="{29838F2E-F3E3-41D2-928E-A5A5C5A9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051A6-42D7-6FD1-A39C-1A9D872605FD}"/>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2600043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D417-C050-FC78-7FA1-8F4FEBDADDE6}"/>
              </a:ext>
            </a:extLst>
          </p:cNvPr>
          <p:cNvSpPr>
            <a:spLocks noGrp="1"/>
          </p:cNvSpPr>
          <p:nvPr>
            <p:ph type="title"/>
          </p:nvPr>
        </p:nvSpPr>
        <p:spPr/>
        <p:txBody>
          <a:bodyPr>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87DC6D99-F150-E151-9944-EC18F88D5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6A25-9951-8888-987C-428D29B4F66D}"/>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5" name="Footer Placeholder 4">
            <a:extLst>
              <a:ext uri="{FF2B5EF4-FFF2-40B4-BE49-F238E27FC236}">
                <a16:creationId xmlns:a16="http://schemas.microsoft.com/office/drawing/2014/main" id="{2CAF9CFE-9F4D-528A-7686-0A2246036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73BFF-54D4-048B-EE52-7763A173CA4B}"/>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976245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FAE-AE61-986E-EB48-20ABE234DC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313BE9-938E-A674-EA2C-FF6D5D38CA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A39E9E-D557-CC11-64C0-D157AF760ED5}"/>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5" name="Footer Placeholder 4">
            <a:extLst>
              <a:ext uri="{FF2B5EF4-FFF2-40B4-BE49-F238E27FC236}">
                <a16:creationId xmlns:a16="http://schemas.microsoft.com/office/drawing/2014/main" id="{477E4CE7-D734-F13F-D984-659B982ED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1CBBA3-424C-85A5-38AF-F225EA0AB30F}"/>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838151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789D-121E-B661-3E95-72AE4B6AF9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543FC-ECEC-2DDE-0104-106A3A492E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C5FD3F-C10F-8AA1-70B7-401B1B23B2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FD7327-0686-96B1-9475-2555F8CC9C0F}"/>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6" name="Footer Placeholder 5">
            <a:extLst>
              <a:ext uri="{FF2B5EF4-FFF2-40B4-BE49-F238E27FC236}">
                <a16:creationId xmlns:a16="http://schemas.microsoft.com/office/drawing/2014/main" id="{41E34DDF-D8E7-3F6C-CB8F-FDF6E7090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88B5A-00ED-82FA-1738-C85CB61805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32440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8C69-B515-DF53-BCFA-D550EC94B3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94B141-38A1-BE22-A013-A82CC67060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34C5C-0EE0-3A42-5D11-435E37A5F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3B2EF9-C19C-EDC6-8B3D-580FBC45C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1659E9-2F87-CFC4-B465-08D2316CBA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C4E6FC-2E10-A26A-D4C3-794777D19DF0}"/>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8" name="Footer Placeholder 7">
            <a:extLst>
              <a:ext uri="{FF2B5EF4-FFF2-40B4-BE49-F238E27FC236}">
                <a16:creationId xmlns:a16="http://schemas.microsoft.com/office/drawing/2014/main" id="{3CA50073-47FA-8CFF-0617-48785954C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760F9F-3E51-C58C-0BF6-C86FF2980C3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76207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1D032-26A5-7A2D-F678-56393EC3D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98E989-75F8-BB02-B82D-11FAC5E175A1}"/>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4" name="Footer Placeholder 3">
            <a:extLst>
              <a:ext uri="{FF2B5EF4-FFF2-40B4-BE49-F238E27FC236}">
                <a16:creationId xmlns:a16="http://schemas.microsoft.com/office/drawing/2014/main" id="{B09B5C66-E958-649A-5675-A662F06A09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254FA4-DFC4-646F-60E5-DECF271B37C6}"/>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1265848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104E65-08BD-6907-1F8C-723793CBF8E7}"/>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3" name="Footer Placeholder 2">
            <a:extLst>
              <a:ext uri="{FF2B5EF4-FFF2-40B4-BE49-F238E27FC236}">
                <a16:creationId xmlns:a16="http://schemas.microsoft.com/office/drawing/2014/main" id="{D661CC75-33DA-B1F6-96AF-CBB1480590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4C4FFB-D0D0-31DD-44BD-B3E7ED184A23}"/>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4191600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C42D8-1021-2C9E-5F09-32FDF65E2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0913F2-059D-752E-A400-647BBF8303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021D53-A503-B148-BD5E-C4D870B45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35AFC-61BE-1793-693C-F41CB363D2C2}"/>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6" name="Footer Placeholder 5">
            <a:extLst>
              <a:ext uri="{FF2B5EF4-FFF2-40B4-BE49-F238E27FC236}">
                <a16:creationId xmlns:a16="http://schemas.microsoft.com/office/drawing/2014/main" id="{547AF21D-5FB2-4C84-EB29-6F451F34E4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A1F816-AD91-E8D2-EBCE-8DA1C28AEDE9}"/>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368675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0EA5-70CB-2324-481C-69CB3F616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61C042-20F1-9842-172C-4C7DD2B9BC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864F1-02BA-BDF6-6C2A-9632A1AEA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DEC45-E803-35C8-EB66-A31C5C60D9B9}"/>
              </a:ext>
            </a:extLst>
          </p:cNvPr>
          <p:cNvSpPr>
            <a:spLocks noGrp="1"/>
          </p:cNvSpPr>
          <p:nvPr>
            <p:ph type="dt" sz="half" idx="10"/>
          </p:nvPr>
        </p:nvSpPr>
        <p:spPr/>
        <p:txBody>
          <a:bodyPr/>
          <a:lstStyle/>
          <a:p>
            <a:fld id="{80FC6068-BAFB-FC44-B9D8-F4B3BB105DE6}" type="datetimeFigureOut">
              <a:rPr lang="en-US" smtClean="0"/>
              <a:t>12/8/23</a:t>
            </a:fld>
            <a:endParaRPr lang="en-US"/>
          </a:p>
        </p:txBody>
      </p:sp>
      <p:sp>
        <p:nvSpPr>
          <p:cNvPr id="6" name="Footer Placeholder 5">
            <a:extLst>
              <a:ext uri="{FF2B5EF4-FFF2-40B4-BE49-F238E27FC236}">
                <a16:creationId xmlns:a16="http://schemas.microsoft.com/office/drawing/2014/main" id="{E53A919A-3F80-FD6A-344C-529C0DA691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F0D72-1C3C-A33E-99F8-116B63BA412E}"/>
              </a:ext>
            </a:extLst>
          </p:cNvPr>
          <p:cNvSpPr>
            <a:spLocks noGrp="1"/>
          </p:cNvSpPr>
          <p:nvPr>
            <p:ph type="sldNum" sz="quarter" idx="12"/>
          </p:nvPr>
        </p:nvSpPr>
        <p:spPr/>
        <p:txBody>
          <a:bodyPr/>
          <a:lstStyle/>
          <a:p>
            <a:fld id="{17DF6216-3A53-0949-804D-38F3812E90E8}" type="slidenum">
              <a:rPr lang="en-US" smtClean="0"/>
              <a:t>‹#›</a:t>
            </a:fld>
            <a:endParaRPr lang="en-US"/>
          </a:p>
        </p:txBody>
      </p:sp>
    </p:spTree>
    <p:extLst>
      <p:ext uri="{BB962C8B-B14F-4D97-AF65-F5344CB8AC3E}">
        <p14:creationId xmlns:p14="http://schemas.microsoft.com/office/powerpoint/2010/main" val="520221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EAE4-2EA3-240E-FA0D-88C1D97D8B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875C67-A2AC-C558-C959-8951B3D76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EED394-34D6-0BC7-0954-31A6D6795B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FC6068-BAFB-FC44-B9D8-F4B3BB105DE6}" type="datetimeFigureOut">
              <a:rPr lang="en-US" smtClean="0"/>
              <a:t>12/8/23</a:t>
            </a:fld>
            <a:endParaRPr lang="en-US"/>
          </a:p>
        </p:txBody>
      </p:sp>
      <p:sp>
        <p:nvSpPr>
          <p:cNvPr id="5" name="Footer Placeholder 4">
            <a:extLst>
              <a:ext uri="{FF2B5EF4-FFF2-40B4-BE49-F238E27FC236}">
                <a16:creationId xmlns:a16="http://schemas.microsoft.com/office/drawing/2014/main" id="{7F19F240-BF3F-ED66-6361-387185583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1740C0-6F4C-5793-2DBF-B20945C2C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DF6216-3A53-0949-804D-38F3812E90E8}" type="slidenum">
              <a:rPr lang="en-US" smtClean="0"/>
              <a:t>‹#›</a:t>
            </a:fld>
            <a:endParaRPr lang="en-US"/>
          </a:p>
        </p:txBody>
      </p:sp>
    </p:spTree>
    <p:extLst>
      <p:ext uri="{BB962C8B-B14F-4D97-AF65-F5344CB8AC3E}">
        <p14:creationId xmlns:p14="http://schemas.microsoft.com/office/powerpoint/2010/main" val="715738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F98DB-DE2C-07D3-123C-E9582F858925}"/>
              </a:ext>
            </a:extLst>
          </p:cNvPr>
          <p:cNvSpPr>
            <a:spLocks noGrp="1"/>
          </p:cNvSpPr>
          <p:nvPr>
            <p:ph type="ctrTitle"/>
          </p:nvPr>
        </p:nvSpPr>
        <p:spPr>
          <a:xfrm>
            <a:off x="1524000" y="1505137"/>
            <a:ext cx="9144000" cy="2387600"/>
          </a:xfrm>
        </p:spPr>
        <p:txBody>
          <a:bodyPr>
            <a:normAutofit/>
          </a:bodyPr>
          <a:lstStyle/>
          <a:p>
            <a:r>
              <a:rPr lang="en-US" sz="4400" dirty="0"/>
              <a:t>NCI update: drawing connections between TCR features and </a:t>
            </a:r>
            <a:r>
              <a:rPr lang="en-US" sz="4400" dirty="0" err="1"/>
              <a:t>irAE</a:t>
            </a:r>
            <a:r>
              <a:rPr lang="en-US" sz="4400" dirty="0"/>
              <a:t> development</a:t>
            </a:r>
          </a:p>
        </p:txBody>
      </p:sp>
      <p:sp>
        <p:nvSpPr>
          <p:cNvPr id="3" name="Subtitle 2">
            <a:extLst>
              <a:ext uri="{FF2B5EF4-FFF2-40B4-BE49-F238E27FC236}">
                <a16:creationId xmlns:a16="http://schemas.microsoft.com/office/drawing/2014/main" id="{C22C488F-513A-E9AC-F871-02135EAB1B73}"/>
              </a:ext>
            </a:extLst>
          </p:cNvPr>
          <p:cNvSpPr>
            <a:spLocks noGrp="1"/>
          </p:cNvSpPr>
          <p:nvPr>
            <p:ph type="subTitle" idx="1"/>
          </p:nvPr>
        </p:nvSpPr>
        <p:spPr>
          <a:xfrm>
            <a:off x="1524000" y="3984812"/>
            <a:ext cx="9144000" cy="1655762"/>
          </a:xfrm>
        </p:spPr>
        <p:txBody>
          <a:bodyPr/>
          <a:lstStyle/>
          <a:p>
            <a:r>
              <a:rPr lang="en-US" dirty="0"/>
              <a:t>12 12 2023</a:t>
            </a:r>
          </a:p>
          <a:p>
            <a:r>
              <a:rPr lang="en-US" dirty="0"/>
              <a:t>Ty Bottorff</a:t>
            </a:r>
          </a:p>
        </p:txBody>
      </p:sp>
    </p:spTree>
    <p:extLst>
      <p:ext uri="{BB962C8B-B14F-4D97-AF65-F5344CB8AC3E}">
        <p14:creationId xmlns:p14="http://schemas.microsoft.com/office/powerpoint/2010/main" val="39223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D21155ED-C859-DAF7-6189-5B76937DF9C1}"/>
              </a:ext>
            </a:extLst>
          </p:cNvPr>
          <p:cNvPicPr>
            <a:picLocks noChangeAspect="1"/>
          </p:cNvPicPr>
          <p:nvPr/>
        </p:nvPicPr>
        <p:blipFill>
          <a:blip r:embed="rId3"/>
          <a:stretch>
            <a:fillRect/>
          </a:stretch>
        </p:blipFill>
        <p:spPr>
          <a:xfrm>
            <a:off x="2358190" y="1667762"/>
            <a:ext cx="7772400" cy="4681890"/>
          </a:xfrm>
          <a:prstGeom prst="rect">
            <a:avLst/>
          </a:prstGeom>
        </p:spPr>
      </p:pic>
      <p:sp>
        <p:nvSpPr>
          <p:cNvPr id="32" name="TextBox 31">
            <a:extLst>
              <a:ext uri="{FF2B5EF4-FFF2-40B4-BE49-F238E27FC236}">
                <a16:creationId xmlns:a16="http://schemas.microsoft.com/office/drawing/2014/main" id="{3A388951-BAB4-7F25-2462-0E790BF12044}"/>
              </a:ext>
            </a:extLst>
          </p:cNvPr>
          <p:cNvSpPr txBox="1"/>
          <p:nvPr/>
        </p:nvSpPr>
        <p:spPr>
          <a:xfrm>
            <a:off x="2392967" y="6473062"/>
            <a:ext cx="6777817" cy="369332"/>
          </a:xfrm>
          <a:prstGeom prst="rect">
            <a:avLst/>
          </a:prstGeom>
          <a:noFill/>
        </p:spPr>
        <p:txBody>
          <a:bodyPr wrap="none" rtlCol="0">
            <a:spAutoFit/>
          </a:bodyPr>
          <a:lstStyle/>
          <a:p>
            <a:r>
              <a:rPr lang="en-US" dirty="0"/>
              <a:t>Wilcoxon rank sum test.</a:t>
            </a:r>
            <a:r>
              <a:rPr lang="en-US" dirty="0">
                <a:latin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&lt;1e-4;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&lt;1e-2;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&lt;0.05</a:t>
            </a:r>
            <a:endParaRPr lang="en-US" b="0" i="0" u="none" strike="noStrike" dirty="0">
              <a:solidFill>
                <a:srgbClr val="212121"/>
              </a:solidFill>
              <a:effectLst/>
              <a:latin typeface="Cambria" panose="02040503050406030204" pitchFamily="18" charset="0"/>
            </a:endParaRPr>
          </a:p>
        </p:txBody>
      </p:sp>
      <p:sp>
        <p:nvSpPr>
          <p:cNvPr id="3" name="TextBox 2">
            <a:extLst>
              <a:ext uri="{FF2B5EF4-FFF2-40B4-BE49-F238E27FC236}">
                <a16:creationId xmlns:a16="http://schemas.microsoft.com/office/drawing/2014/main" id="{8EAC6CC6-3ED8-B4DA-DE4A-9E50AA791C53}"/>
              </a:ext>
            </a:extLst>
          </p:cNvPr>
          <p:cNvSpPr txBox="1"/>
          <p:nvPr/>
        </p:nvSpPr>
        <p:spPr>
          <a:xfrm rot="16200000">
            <a:off x="1511244" y="2650966"/>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4" name="TextBox 3">
            <a:extLst>
              <a:ext uri="{FF2B5EF4-FFF2-40B4-BE49-F238E27FC236}">
                <a16:creationId xmlns:a16="http://schemas.microsoft.com/office/drawing/2014/main" id="{9CAC76CD-048B-7558-4CBB-B171F7B0A435}"/>
              </a:ext>
            </a:extLst>
          </p:cNvPr>
          <p:cNvSpPr txBox="1"/>
          <p:nvPr/>
        </p:nvSpPr>
        <p:spPr>
          <a:xfrm>
            <a:off x="477453" y="3339735"/>
            <a:ext cx="1967655" cy="369332"/>
          </a:xfrm>
          <a:prstGeom prst="rect">
            <a:avLst/>
          </a:prstGeom>
          <a:noFill/>
        </p:spPr>
        <p:txBody>
          <a:bodyPr wrap="none" rtlCol="0">
            <a:spAutoFit/>
          </a:bodyPr>
          <a:lstStyle/>
          <a:p>
            <a:r>
              <a:rPr lang="en-US" dirty="0"/>
              <a:t>More germline-like</a:t>
            </a:r>
          </a:p>
        </p:txBody>
      </p:sp>
      <p:sp>
        <p:nvSpPr>
          <p:cNvPr id="5" name="TextBox 4">
            <a:extLst>
              <a:ext uri="{FF2B5EF4-FFF2-40B4-BE49-F238E27FC236}">
                <a16:creationId xmlns:a16="http://schemas.microsoft.com/office/drawing/2014/main" id="{DBFD0A8C-D5AE-00D5-01C0-AA864C261AD7}"/>
              </a:ext>
            </a:extLst>
          </p:cNvPr>
          <p:cNvSpPr txBox="1"/>
          <p:nvPr/>
        </p:nvSpPr>
        <p:spPr>
          <a:xfrm rot="5400000">
            <a:off x="1490923" y="4460549"/>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6" name="TextBox 5">
            <a:extLst>
              <a:ext uri="{FF2B5EF4-FFF2-40B4-BE49-F238E27FC236}">
                <a16:creationId xmlns:a16="http://schemas.microsoft.com/office/drawing/2014/main" id="{89F3E9A7-23E6-81B4-8019-BE476B6B3225}"/>
              </a:ext>
            </a:extLst>
          </p:cNvPr>
          <p:cNvSpPr txBox="1"/>
          <p:nvPr/>
        </p:nvSpPr>
        <p:spPr>
          <a:xfrm>
            <a:off x="477452" y="3797534"/>
            <a:ext cx="1848839" cy="369332"/>
          </a:xfrm>
          <a:prstGeom prst="rect">
            <a:avLst/>
          </a:prstGeom>
          <a:noFill/>
        </p:spPr>
        <p:txBody>
          <a:bodyPr wrap="none" rtlCol="0">
            <a:spAutoFit/>
          </a:bodyPr>
          <a:lstStyle/>
          <a:p>
            <a:r>
              <a:rPr lang="en-US" dirty="0"/>
              <a:t>Less germline-like</a:t>
            </a:r>
          </a:p>
        </p:txBody>
      </p:sp>
      <p:sp>
        <p:nvSpPr>
          <p:cNvPr id="9" name="TextBox 8">
            <a:extLst>
              <a:ext uri="{FF2B5EF4-FFF2-40B4-BE49-F238E27FC236}">
                <a16:creationId xmlns:a16="http://schemas.microsoft.com/office/drawing/2014/main" id="{D5F53739-4F0D-5124-3BAE-385E24840B28}"/>
              </a:ext>
            </a:extLst>
          </p:cNvPr>
          <p:cNvSpPr txBox="1"/>
          <p:nvPr/>
        </p:nvSpPr>
        <p:spPr>
          <a:xfrm>
            <a:off x="4952134" y="2222195"/>
            <a:ext cx="511679" cy="369332"/>
          </a:xfrm>
          <a:prstGeom prst="rect">
            <a:avLst/>
          </a:prstGeom>
          <a:noFill/>
        </p:spPr>
        <p:txBody>
          <a:bodyPr wrap="none" rtlCol="0">
            <a:spAutoFit/>
          </a:bodyPr>
          <a:lstStyle/>
          <a:p>
            <a:r>
              <a:rPr lang="en-US" dirty="0" err="1"/>
              <a:t>n.s</a:t>
            </a:r>
            <a:r>
              <a:rPr lang="en-US" dirty="0"/>
              <a:t>.</a:t>
            </a:r>
          </a:p>
        </p:txBody>
      </p:sp>
      <p:sp>
        <p:nvSpPr>
          <p:cNvPr id="11" name="TextBox 10">
            <a:extLst>
              <a:ext uri="{FF2B5EF4-FFF2-40B4-BE49-F238E27FC236}">
                <a16:creationId xmlns:a16="http://schemas.microsoft.com/office/drawing/2014/main" id="{C02CDBCA-6EEA-A743-6634-722437C640FC}"/>
              </a:ext>
            </a:extLst>
          </p:cNvPr>
          <p:cNvSpPr txBox="1"/>
          <p:nvPr/>
        </p:nvSpPr>
        <p:spPr>
          <a:xfrm>
            <a:off x="8182045" y="2232176"/>
            <a:ext cx="511679" cy="369332"/>
          </a:xfrm>
          <a:prstGeom prst="rect">
            <a:avLst/>
          </a:prstGeom>
          <a:noFill/>
        </p:spPr>
        <p:txBody>
          <a:bodyPr wrap="none" rtlCol="0">
            <a:spAutoFit/>
          </a:bodyPr>
          <a:lstStyle/>
          <a:p>
            <a:r>
              <a:rPr lang="en-US" dirty="0" err="1"/>
              <a:t>n.s</a:t>
            </a:r>
            <a:r>
              <a:rPr lang="en-US" dirty="0"/>
              <a:t>.</a:t>
            </a:r>
          </a:p>
        </p:txBody>
      </p:sp>
      <p:sp>
        <p:nvSpPr>
          <p:cNvPr id="13" name="TextBox 12">
            <a:extLst>
              <a:ext uri="{FF2B5EF4-FFF2-40B4-BE49-F238E27FC236}">
                <a16:creationId xmlns:a16="http://schemas.microsoft.com/office/drawing/2014/main" id="{40718A6D-A51B-A0A0-B6DA-A25AEE173F69}"/>
              </a:ext>
            </a:extLst>
          </p:cNvPr>
          <p:cNvSpPr txBox="1"/>
          <p:nvPr/>
        </p:nvSpPr>
        <p:spPr>
          <a:xfrm>
            <a:off x="4937786" y="4118888"/>
            <a:ext cx="511679" cy="369332"/>
          </a:xfrm>
          <a:prstGeom prst="rect">
            <a:avLst/>
          </a:prstGeom>
          <a:noFill/>
        </p:spPr>
        <p:txBody>
          <a:bodyPr wrap="none" rtlCol="0">
            <a:spAutoFit/>
          </a:bodyPr>
          <a:lstStyle/>
          <a:p>
            <a:r>
              <a:rPr lang="en-US" dirty="0" err="1"/>
              <a:t>n.s</a:t>
            </a:r>
            <a:r>
              <a:rPr lang="en-US" dirty="0"/>
              <a:t>.</a:t>
            </a:r>
          </a:p>
        </p:txBody>
      </p:sp>
      <p:sp>
        <p:nvSpPr>
          <p:cNvPr id="15" name="TextBox 14">
            <a:extLst>
              <a:ext uri="{FF2B5EF4-FFF2-40B4-BE49-F238E27FC236}">
                <a16:creationId xmlns:a16="http://schemas.microsoft.com/office/drawing/2014/main" id="{E53B1121-BB21-829F-F6FB-4D82651C1AE4}"/>
              </a:ext>
            </a:extLst>
          </p:cNvPr>
          <p:cNvSpPr txBox="1"/>
          <p:nvPr/>
        </p:nvSpPr>
        <p:spPr>
          <a:xfrm>
            <a:off x="8180719" y="4118888"/>
            <a:ext cx="511679" cy="369332"/>
          </a:xfrm>
          <a:prstGeom prst="rect">
            <a:avLst/>
          </a:prstGeom>
          <a:noFill/>
        </p:spPr>
        <p:txBody>
          <a:bodyPr wrap="none" rtlCol="0">
            <a:spAutoFit/>
          </a:bodyPr>
          <a:lstStyle/>
          <a:p>
            <a:r>
              <a:rPr lang="en-US" dirty="0" err="1"/>
              <a:t>n.s</a:t>
            </a:r>
            <a:r>
              <a:rPr lang="en-US" dirty="0"/>
              <a:t>.</a:t>
            </a:r>
          </a:p>
        </p:txBody>
      </p:sp>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CD8 TEM TRBs slightly less germline-like in those developing </a:t>
            </a:r>
            <a:r>
              <a:rPr lang="en-US" dirty="0" err="1"/>
              <a:t>irAEs</a:t>
            </a:r>
            <a:endParaRPr lang="en-US" dirty="0"/>
          </a:p>
        </p:txBody>
      </p:sp>
      <p:sp>
        <p:nvSpPr>
          <p:cNvPr id="31" name="TextBox 30">
            <a:extLst>
              <a:ext uri="{FF2B5EF4-FFF2-40B4-BE49-F238E27FC236}">
                <a16:creationId xmlns:a16="http://schemas.microsoft.com/office/drawing/2014/main" id="{45AC1FEC-7671-462A-8665-4A1EE458879D}"/>
              </a:ext>
            </a:extLst>
          </p:cNvPr>
          <p:cNvSpPr txBox="1"/>
          <p:nvPr/>
        </p:nvSpPr>
        <p:spPr>
          <a:xfrm>
            <a:off x="3371353" y="3454475"/>
            <a:ext cx="1396310" cy="307777"/>
          </a:xfrm>
          <a:prstGeom prst="rect">
            <a:avLst/>
          </a:prstGeom>
          <a:noFill/>
        </p:spPr>
        <p:txBody>
          <a:bodyPr wrap="square" rtlCol="0">
            <a:spAutoFit/>
          </a:bodyPr>
          <a:lstStyle/>
          <a:p>
            <a:r>
              <a:rPr lang="en-US" sz="1400" dirty="0"/>
              <a:t>n =</a:t>
            </a:r>
            <a:r>
              <a:rPr lang="en-US" sz="1400" dirty="0">
                <a:solidFill>
                  <a:srgbClr val="F8766D"/>
                </a:solidFill>
              </a:rPr>
              <a:t> 278</a:t>
            </a:r>
            <a:r>
              <a:rPr lang="en-US" sz="1400" dirty="0"/>
              <a:t>, </a:t>
            </a:r>
            <a:r>
              <a:rPr lang="en-US" sz="1400" dirty="0">
                <a:solidFill>
                  <a:srgbClr val="06BFC4"/>
                </a:solidFill>
              </a:rPr>
              <a:t>788</a:t>
            </a:r>
          </a:p>
        </p:txBody>
      </p:sp>
      <p:sp>
        <p:nvSpPr>
          <p:cNvPr id="36" name="TextBox 35">
            <a:extLst>
              <a:ext uri="{FF2B5EF4-FFF2-40B4-BE49-F238E27FC236}">
                <a16:creationId xmlns:a16="http://schemas.microsoft.com/office/drawing/2014/main" id="{1D2F94DC-4CB1-72C2-EB0D-781F72F8C0AE}"/>
              </a:ext>
            </a:extLst>
          </p:cNvPr>
          <p:cNvSpPr txBox="1"/>
          <p:nvPr/>
        </p:nvSpPr>
        <p:spPr>
          <a:xfrm>
            <a:off x="4729440" y="3456346"/>
            <a:ext cx="1396310" cy="307777"/>
          </a:xfrm>
          <a:prstGeom prst="rect">
            <a:avLst/>
          </a:prstGeom>
          <a:noFill/>
        </p:spPr>
        <p:txBody>
          <a:bodyPr wrap="square" rtlCol="0">
            <a:spAutoFit/>
          </a:bodyPr>
          <a:lstStyle/>
          <a:p>
            <a:r>
              <a:rPr lang="en-US" sz="1400" dirty="0">
                <a:solidFill>
                  <a:srgbClr val="F8766D"/>
                </a:solidFill>
              </a:rPr>
              <a:t>188</a:t>
            </a:r>
            <a:r>
              <a:rPr lang="en-US" sz="1400" dirty="0"/>
              <a:t>, </a:t>
            </a:r>
            <a:r>
              <a:rPr lang="en-US" sz="1400" dirty="0">
                <a:solidFill>
                  <a:srgbClr val="06BFC4"/>
                </a:solidFill>
              </a:rPr>
              <a:t>350</a:t>
            </a:r>
          </a:p>
        </p:txBody>
      </p:sp>
      <p:sp>
        <p:nvSpPr>
          <p:cNvPr id="37" name="TextBox 36">
            <a:extLst>
              <a:ext uri="{FF2B5EF4-FFF2-40B4-BE49-F238E27FC236}">
                <a16:creationId xmlns:a16="http://schemas.microsoft.com/office/drawing/2014/main" id="{0656D13B-6F2E-BDCB-0B43-2EC8919D22D6}"/>
              </a:ext>
            </a:extLst>
          </p:cNvPr>
          <p:cNvSpPr txBox="1"/>
          <p:nvPr/>
        </p:nvSpPr>
        <p:spPr>
          <a:xfrm>
            <a:off x="6711910" y="3454999"/>
            <a:ext cx="1396310" cy="307777"/>
          </a:xfrm>
          <a:prstGeom prst="rect">
            <a:avLst/>
          </a:prstGeom>
          <a:noFill/>
        </p:spPr>
        <p:txBody>
          <a:bodyPr wrap="square" rtlCol="0">
            <a:spAutoFit/>
          </a:bodyPr>
          <a:lstStyle/>
          <a:p>
            <a:r>
              <a:rPr lang="en-US" sz="1400" dirty="0">
                <a:solidFill>
                  <a:srgbClr val="F8766D"/>
                </a:solidFill>
              </a:rPr>
              <a:t>57</a:t>
            </a:r>
            <a:r>
              <a:rPr lang="en-US" sz="1400" dirty="0"/>
              <a:t>, </a:t>
            </a:r>
            <a:r>
              <a:rPr lang="en-US" sz="1400" dirty="0">
                <a:solidFill>
                  <a:srgbClr val="06BFC4"/>
                </a:solidFill>
              </a:rPr>
              <a:t>335</a:t>
            </a:r>
          </a:p>
        </p:txBody>
      </p:sp>
      <p:sp>
        <p:nvSpPr>
          <p:cNvPr id="38" name="TextBox 37">
            <a:extLst>
              <a:ext uri="{FF2B5EF4-FFF2-40B4-BE49-F238E27FC236}">
                <a16:creationId xmlns:a16="http://schemas.microsoft.com/office/drawing/2014/main" id="{C59041AE-1015-5E3B-696F-E8566D3E38CC}"/>
              </a:ext>
            </a:extLst>
          </p:cNvPr>
          <p:cNvSpPr txBox="1"/>
          <p:nvPr/>
        </p:nvSpPr>
        <p:spPr>
          <a:xfrm>
            <a:off x="7899874" y="3456870"/>
            <a:ext cx="1396310" cy="307777"/>
          </a:xfrm>
          <a:prstGeom prst="rect">
            <a:avLst/>
          </a:prstGeom>
          <a:noFill/>
        </p:spPr>
        <p:txBody>
          <a:bodyPr wrap="square" rtlCol="0">
            <a:spAutoFit/>
          </a:bodyPr>
          <a:lstStyle/>
          <a:p>
            <a:r>
              <a:rPr lang="en-US" sz="1400" dirty="0">
                <a:solidFill>
                  <a:srgbClr val="F8766D"/>
                </a:solidFill>
              </a:rPr>
              <a:t>8</a:t>
            </a:r>
            <a:r>
              <a:rPr lang="en-US" sz="1400" dirty="0"/>
              <a:t>, </a:t>
            </a:r>
            <a:r>
              <a:rPr lang="en-US" sz="1400" dirty="0">
                <a:solidFill>
                  <a:srgbClr val="06BFC4"/>
                </a:solidFill>
              </a:rPr>
              <a:t>32</a:t>
            </a:r>
          </a:p>
        </p:txBody>
      </p:sp>
      <p:sp>
        <p:nvSpPr>
          <p:cNvPr id="39" name="TextBox 38">
            <a:extLst>
              <a:ext uri="{FF2B5EF4-FFF2-40B4-BE49-F238E27FC236}">
                <a16:creationId xmlns:a16="http://schemas.microsoft.com/office/drawing/2014/main" id="{D86F0DBA-0274-4181-71BB-FE9A9B68EF82}"/>
              </a:ext>
            </a:extLst>
          </p:cNvPr>
          <p:cNvSpPr txBox="1"/>
          <p:nvPr/>
        </p:nvSpPr>
        <p:spPr>
          <a:xfrm>
            <a:off x="3382591" y="6019320"/>
            <a:ext cx="1396310" cy="307777"/>
          </a:xfrm>
          <a:prstGeom prst="rect">
            <a:avLst/>
          </a:prstGeom>
          <a:noFill/>
        </p:spPr>
        <p:txBody>
          <a:bodyPr wrap="square" rtlCol="0">
            <a:spAutoFit/>
          </a:bodyPr>
          <a:lstStyle/>
          <a:p>
            <a:r>
              <a:rPr lang="en-US" sz="1400" dirty="0"/>
              <a:t>n =</a:t>
            </a:r>
            <a:r>
              <a:rPr lang="en-US" sz="1400" dirty="0">
                <a:solidFill>
                  <a:srgbClr val="F8766D"/>
                </a:solidFill>
              </a:rPr>
              <a:t> 270</a:t>
            </a:r>
            <a:r>
              <a:rPr lang="en-US" sz="1400" dirty="0"/>
              <a:t>, </a:t>
            </a:r>
            <a:r>
              <a:rPr lang="en-US" sz="1400" dirty="0">
                <a:solidFill>
                  <a:srgbClr val="06BFC4"/>
                </a:solidFill>
              </a:rPr>
              <a:t>676</a:t>
            </a:r>
          </a:p>
        </p:txBody>
      </p:sp>
      <p:sp>
        <p:nvSpPr>
          <p:cNvPr id="40" name="TextBox 39">
            <a:extLst>
              <a:ext uri="{FF2B5EF4-FFF2-40B4-BE49-F238E27FC236}">
                <a16:creationId xmlns:a16="http://schemas.microsoft.com/office/drawing/2014/main" id="{79FEE4D7-161F-39DA-C6DB-31568E0478E4}"/>
              </a:ext>
            </a:extLst>
          </p:cNvPr>
          <p:cNvSpPr txBox="1"/>
          <p:nvPr/>
        </p:nvSpPr>
        <p:spPr>
          <a:xfrm>
            <a:off x="4698147" y="6021191"/>
            <a:ext cx="1396310" cy="307777"/>
          </a:xfrm>
          <a:prstGeom prst="rect">
            <a:avLst/>
          </a:prstGeom>
          <a:noFill/>
        </p:spPr>
        <p:txBody>
          <a:bodyPr wrap="square" rtlCol="0">
            <a:spAutoFit/>
          </a:bodyPr>
          <a:lstStyle/>
          <a:p>
            <a:r>
              <a:rPr lang="en-US" sz="1400" dirty="0">
                <a:solidFill>
                  <a:srgbClr val="F8766D"/>
                </a:solidFill>
              </a:rPr>
              <a:t>182</a:t>
            </a:r>
            <a:r>
              <a:rPr lang="en-US" sz="1400" dirty="0"/>
              <a:t>, </a:t>
            </a:r>
            <a:r>
              <a:rPr lang="en-US" sz="1400" dirty="0">
                <a:solidFill>
                  <a:srgbClr val="06BFC4"/>
                </a:solidFill>
              </a:rPr>
              <a:t>335</a:t>
            </a:r>
          </a:p>
        </p:txBody>
      </p:sp>
      <p:sp>
        <p:nvSpPr>
          <p:cNvPr id="41" name="TextBox 40">
            <a:extLst>
              <a:ext uri="{FF2B5EF4-FFF2-40B4-BE49-F238E27FC236}">
                <a16:creationId xmlns:a16="http://schemas.microsoft.com/office/drawing/2014/main" id="{9B21A35B-F542-AB29-10B5-9D19F4A24C70}"/>
              </a:ext>
            </a:extLst>
          </p:cNvPr>
          <p:cNvSpPr txBox="1"/>
          <p:nvPr/>
        </p:nvSpPr>
        <p:spPr>
          <a:xfrm>
            <a:off x="6676355" y="6034087"/>
            <a:ext cx="1396310" cy="307777"/>
          </a:xfrm>
          <a:prstGeom prst="rect">
            <a:avLst/>
          </a:prstGeom>
          <a:noFill/>
        </p:spPr>
        <p:txBody>
          <a:bodyPr wrap="square" rtlCol="0">
            <a:spAutoFit/>
          </a:bodyPr>
          <a:lstStyle/>
          <a:p>
            <a:r>
              <a:rPr lang="en-US" sz="1400" dirty="0">
                <a:solidFill>
                  <a:srgbClr val="F8766D"/>
                </a:solidFill>
              </a:rPr>
              <a:t>8</a:t>
            </a:r>
            <a:r>
              <a:rPr lang="en-US" sz="1400" dirty="0"/>
              <a:t>, </a:t>
            </a:r>
            <a:r>
              <a:rPr lang="en-US" sz="1400" dirty="0">
                <a:solidFill>
                  <a:srgbClr val="06BFC4"/>
                </a:solidFill>
              </a:rPr>
              <a:t>112</a:t>
            </a:r>
          </a:p>
        </p:txBody>
      </p:sp>
      <p:sp>
        <p:nvSpPr>
          <p:cNvPr id="42" name="TextBox 41">
            <a:extLst>
              <a:ext uri="{FF2B5EF4-FFF2-40B4-BE49-F238E27FC236}">
                <a16:creationId xmlns:a16="http://schemas.microsoft.com/office/drawing/2014/main" id="{189EC14C-E110-ED1E-39BA-F5567D2A7F19}"/>
              </a:ext>
            </a:extLst>
          </p:cNvPr>
          <p:cNvSpPr txBox="1"/>
          <p:nvPr/>
        </p:nvSpPr>
        <p:spPr>
          <a:xfrm>
            <a:off x="7843053" y="6035958"/>
            <a:ext cx="1396310" cy="307777"/>
          </a:xfrm>
          <a:prstGeom prst="rect">
            <a:avLst/>
          </a:prstGeom>
          <a:noFill/>
        </p:spPr>
        <p:txBody>
          <a:bodyPr wrap="square" rtlCol="0">
            <a:spAutoFit/>
          </a:bodyPr>
          <a:lstStyle/>
          <a:p>
            <a:r>
              <a:rPr lang="en-US" sz="1400" dirty="0">
                <a:solidFill>
                  <a:srgbClr val="F8766D"/>
                </a:solidFill>
              </a:rPr>
              <a:t>6</a:t>
            </a:r>
            <a:r>
              <a:rPr lang="en-US" sz="1400" dirty="0"/>
              <a:t>, </a:t>
            </a:r>
            <a:r>
              <a:rPr lang="en-US" sz="1400" dirty="0">
                <a:solidFill>
                  <a:srgbClr val="06BFC4"/>
                </a:solidFill>
              </a:rPr>
              <a:t>16</a:t>
            </a:r>
          </a:p>
        </p:txBody>
      </p:sp>
    </p:spTree>
    <p:extLst>
      <p:ext uri="{BB962C8B-B14F-4D97-AF65-F5344CB8AC3E}">
        <p14:creationId xmlns:p14="http://schemas.microsoft.com/office/powerpoint/2010/main" val="2513826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Conclusions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r>
              <a:rPr lang="en-US" dirty="0"/>
              <a:t>Slightly longer CDR3B CD8 TEMs and less germline-like CD8 TEM TRBs in those developing </a:t>
            </a:r>
            <a:r>
              <a:rPr lang="en-US" dirty="0" err="1"/>
              <a:t>irAEs</a:t>
            </a:r>
            <a:r>
              <a:rPr lang="en-US" dirty="0"/>
              <a:t>, but no significant differences when comparing unique TCRs</a:t>
            </a:r>
          </a:p>
          <a:p>
            <a:r>
              <a:rPr lang="en-US" dirty="0"/>
              <a:t>We can mine public data and use it in tandem with BRI data, for example using one as a training set and the other as a test set</a:t>
            </a:r>
          </a:p>
          <a:p>
            <a:pPr lvl="1"/>
            <a:r>
              <a:rPr lang="en-US" dirty="0"/>
              <a:t>Increased confidence in conclusions that are recapitulated across multiple datasets</a:t>
            </a:r>
          </a:p>
          <a:p>
            <a:pPr lvl="1"/>
            <a:r>
              <a:rPr lang="en-US" dirty="0"/>
              <a:t>Increased breadth of possible research questions to investigate</a:t>
            </a:r>
          </a:p>
        </p:txBody>
      </p:sp>
    </p:spTree>
    <p:extLst>
      <p:ext uri="{BB962C8B-B14F-4D97-AF65-F5344CB8AC3E}">
        <p14:creationId xmlns:p14="http://schemas.microsoft.com/office/powerpoint/2010/main" val="3813624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Next steps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5193543" cy="2574606"/>
          </a:xfrm>
        </p:spPr>
        <p:txBody>
          <a:bodyPr>
            <a:normAutofit/>
          </a:bodyPr>
          <a:lstStyle/>
          <a:p>
            <a:r>
              <a:rPr lang="en-US" dirty="0"/>
              <a:t>Especially given differences from BRI data conclusions, want to see if findings from this dataset are recapitulated in another dataset (</a:t>
            </a:r>
            <a:r>
              <a:rPr lang="en-US" b="0" i="0" u="none" strike="noStrike" dirty="0">
                <a:solidFill>
                  <a:srgbClr val="212121"/>
                </a:solidFill>
                <a:effectLst/>
              </a:rPr>
              <a:t>PMID37196065)</a:t>
            </a:r>
          </a:p>
        </p:txBody>
      </p:sp>
      <p:pic>
        <p:nvPicPr>
          <p:cNvPr id="4" name="Picture 3">
            <a:extLst>
              <a:ext uri="{FF2B5EF4-FFF2-40B4-BE49-F238E27FC236}">
                <a16:creationId xmlns:a16="http://schemas.microsoft.com/office/drawing/2014/main" id="{C83C2256-D045-EC6A-676F-8E9293EBD3F4}"/>
              </a:ext>
            </a:extLst>
          </p:cNvPr>
          <p:cNvPicPr>
            <a:picLocks noChangeAspect="1"/>
          </p:cNvPicPr>
          <p:nvPr/>
        </p:nvPicPr>
        <p:blipFill>
          <a:blip r:embed="rId3"/>
          <a:stretch>
            <a:fillRect/>
          </a:stretch>
        </p:blipFill>
        <p:spPr>
          <a:xfrm>
            <a:off x="838200" y="4493895"/>
            <a:ext cx="4927600" cy="2298700"/>
          </a:xfrm>
          <a:prstGeom prst="rect">
            <a:avLst/>
          </a:prstGeom>
        </p:spPr>
      </p:pic>
      <p:pic>
        <p:nvPicPr>
          <p:cNvPr id="5" name="Picture 4">
            <a:extLst>
              <a:ext uri="{FF2B5EF4-FFF2-40B4-BE49-F238E27FC236}">
                <a16:creationId xmlns:a16="http://schemas.microsoft.com/office/drawing/2014/main" id="{333DD2F2-5BF2-ED8B-A3FC-45858F780540}"/>
              </a:ext>
            </a:extLst>
          </p:cNvPr>
          <p:cNvPicPr>
            <a:picLocks noChangeAspect="1"/>
          </p:cNvPicPr>
          <p:nvPr/>
        </p:nvPicPr>
        <p:blipFill>
          <a:blip r:embed="rId4"/>
          <a:stretch>
            <a:fillRect/>
          </a:stretch>
        </p:blipFill>
        <p:spPr>
          <a:xfrm>
            <a:off x="5940303" y="593724"/>
            <a:ext cx="6192777" cy="5948967"/>
          </a:xfrm>
          <a:prstGeom prst="rect">
            <a:avLst/>
          </a:prstGeom>
        </p:spPr>
      </p:pic>
    </p:spTree>
    <p:extLst>
      <p:ext uri="{BB962C8B-B14F-4D97-AF65-F5344CB8AC3E}">
        <p14:creationId xmlns:p14="http://schemas.microsoft.com/office/powerpoint/2010/main" val="3089192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Acknowledgements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r>
              <a:rPr lang="en-US" b="1" dirty="0"/>
              <a:t>Peter </a:t>
            </a:r>
            <a:r>
              <a:rPr lang="en-US" b="1" dirty="0" err="1"/>
              <a:t>Linsley</a:t>
            </a:r>
            <a:endParaRPr lang="en-US" b="1" dirty="0"/>
          </a:p>
          <a:p>
            <a:r>
              <a:rPr lang="en-US" dirty="0"/>
              <a:t>Bioinformatics group</a:t>
            </a:r>
          </a:p>
          <a:p>
            <a:pPr lvl="1"/>
            <a:r>
              <a:rPr lang="en-US" dirty="0"/>
              <a:t>Erin Witkop</a:t>
            </a:r>
          </a:p>
          <a:p>
            <a:pPr lvl="1"/>
            <a:r>
              <a:rPr lang="en-US" dirty="0"/>
              <a:t>Alex Hu</a:t>
            </a:r>
          </a:p>
          <a:p>
            <a:pPr lvl="1"/>
            <a:r>
              <a:rPr lang="en-US" dirty="0"/>
              <a:t>Thomas Edwards</a:t>
            </a:r>
          </a:p>
          <a:p>
            <a:pPr lvl="1"/>
            <a:r>
              <a:rPr lang="en-US" dirty="0"/>
              <a:t>Matt Lawrence</a:t>
            </a:r>
          </a:p>
          <a:p>
            <a:pPr lvl="1"/>
            <a:r>
              <a:rPr lang="en-US" dirty="0"/>
              <a:t>Matt </a:t>
            </a:r>
            <a:r>
              <a:rPr lang="en-US" dirty="0" err="1"/>
              <a:t>Dufort</a:t>
            </a:r>
            <a:endParaRPr lang="en-US" dirty="0"/>
          </a:p>
          <a:p>
            <a:pPr lvl="1"/>
            <a:r>
              <a:rPr lang="en-US" dirty="0"/>
              <a:t>Hannah </a:t>
            </a:r>
            <a:r>
              <a:rPr lang="en-US" dirty="0" err="1"/>
              <a:t>DeBerg</a:t>
            </a:r>
            <a:endParaRPr lang="en-US" dirty="0"/>
          </a:p>
        </p:txBody>
      </p:sp>
    </p:spTree>
    <p:extLst>
      <p:ext uri="{BB962C8B-B14F-4D97-AF65-F5344CB8AC3E}">
        <p14:creationId xmlns:p14="http://schemas.microsoft.com/office/powerpoint/2010/main" val="315535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6D13063-5843-8710-C7CE-716C7FBA4392}"/>
              </a:ext>
            </a:extLst>
          </p:cNvPr>
          <p:cNvSpPr txBox="1"/>
          <p:nvPr/>
        </p:nvSpPr>
        <p:spPr>
          <a:xfrm>
            <a:off x="2443767" y="6432422"/>
            <a:ext cx="6832320" cy="369332"/>
          </a:xfrm>
          <a:prstGeom prst="rect">
            <a:avLst/>
          </a:prstGeom>
          <a:noFill/>
        </p:spPr>
        <p:txBody>
          <a:bodyPr wrap="none" rtlCol="0">
            <a:spAutoFit/>
          </a:bodyPr>
          <a:lstStyle/>
          <a:p>
            <a:r>
              <a:rPr lang="en-US" dirty="0"/>
              <a:t>Wilcoxon rank sum test.</a:t>
            </a:r>
            <a:r>
              <a:rPr lang="en-US" dirty="0">
                <a:latin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&lt;1e-4;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&lt;1e-2;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&lt;0.05</a:t>
            </a:r>
            <a:endParaRPr lang="en-US" b="0" i="0" u="none" strike="noStrike" dirty="0">
              <a:solidFill>
                <a:srgbClr val="212121"/>
              </a:solidFill>
              <a:effectLst/>
              <a:latin typeface="Cambria" panose="02040503050406030204" pitchFamily="18" charset="0"/>
            </a:endParaRPr>
          </a:p>
        </p:txBody>
      </p:sp>
      <p:pic>
        <p:nvPicPr>
          <p:cNvPr id="21" name="Picture 20">
            <a:extLst>
              <a:ext uri="{FF2B5EF4-FFF2-40B4-BE49-F238E27FC236}">
                <a16:creationId xmlns:a16="http://schemas.microsoft.com/office/drawing/2014/main" id="{4EA51C2A-6933-9DEB-322A-B76087477011}"/>
              </a:ext>
            </a:extLst>
          </p:cNvPr>
          <p:cNvPicPr>
            <a:picLocks noChangeAspect="1"/>
          </p:cNvPicPr>
          <p:nvPr/>
        </p:nvPicPr>
        <p:blipFill>
          <a:blip r:embed="rId3"/>
          <a:stretch>
            <a:fillRect/>
          </a:stretch>
        </p:blipFill>
        <p:spPr>
          <a:xfrm>
            <a:off x="2144458" y="1699714"/>
            <a:ext cx="7772400" cy="4629646"/>
          </a:xfrm>
          <a:prstGeom prst="rect">
            <a:avLst/>
          </a:prstGeom>
        </p:spPr>
      </p:pic>
      <p:sp>
        <p:nvSpPr>
          <p:cNvPr id="22" name="TextBox 21">
            <a:extLst>
              <a:ext uri="{FF2B5EF4-FFF2-40B4-BE49-F238E27FC236}">
                <a16:creationId xmlns:a16="http://schemas.microsoft.com/office/drawing/2014/main" id="{7C1F9345-83BA-0432-7AA6-3F75A054D3C5}"/>
              </a:ext>
            </a:extLst>
          </p:cNvPr>
          <p:cNvSpPr txBox="1"/>
          <p:nvPr/>
        </p:nvSpPr>
        <p:spPr>
          <a:xfrm>
            <a:off x="3307554" y="3422576"/>
            <a:ext cx="1396310" cy="307777"/>
          </a:xfrm>
          <a:prstGeom prst="rect">
            <a:avLst/>
          </a:prstGeom>
          <a:noFill/>
        </p:spPr>
        <p:txBody>
          <a:bodyPr wrap="square" rtlCol="0">
            <a:spAutoFit/>
          </a:bodyPr>
          <a:lstStyle/>
          <a:p>
            <a:r>
              <a:rPr lang="en-US" sz="1400" dirty="0"/>
              <a:t>n =</a:t>
            </a:r>
            <a:r>
              <a:rPr lang="en-US" sz="1400" dirty="0">
                <a:solidFill>
                  <a:srgbClr val="F8766D"/>
                </a:solidFill>
              </a:rPr>
              <a:t> 3764</a:t>
            </a:r>
            <a:r>
              <a:rPr lang="en-US" sz="1400" dirty="0"/>
              <a:t>, </a:t>
            </a:r>
            <a:r>
              <a:rPr lang="en-US" sz="1400" dirty="0">
                <a:solidFill>
                  <a:srgbClr val="06BFC4"/>
                </a:solidFill>
              </a:rPr>
              <a:t>6291</a:t>
            </a:r>
          </a:p>
        </p:txBody>
      </p:sp>
      <p:sp>
        <p:nvSpPr>
          <p:cNvPr id="23" name="TextBox 22">
            <a:extLst>
              <a:ext uri="{FF2B5EF4-FFF2-40B4-BE49-F238E27FC236}">
                <a16:creationId xmlns:a16="http://schemas.microsoft.com/office/drawing/2014/main" id="{4CD8E0B9-15B5-CD52-1EE5-A5E8BEC30B65}"/>
              </a:ext>
            </a:extLst>
          </p:cNvPr>
          <p:cNvSpPr txBox="1"/>
          <p:nvPr/>
        </p:nvSpPr>
        <p:spPr>
          <a:xfrm>
            <a:off x="4697540" y="3424447"/>
            <a:ext cx="1396310" cy="307777"/>
          </a:xfrm>
          <a:prstGeom prst="rect">
            <a:avLst/>
          </a:prstGeom>
          <a:noFill/>
        </p:spPr>
        <p:txBody>
          <a:bodyPr wrap="square" rtlCol="0">
            <a:spAutoFit/>
          </a:bodyPr>
          <a:lstStyle/>
          <a:p>
            <a:r>
              <a:rPr lang="en-US" sz="1400" dirty="0">
                <a:solidFill>
                  <a:srgbClr val="F8766D"/>
                </a:solidFill>
              </a:rPr>
              <a:t>1265</a:t>
            </a:r>
            <a:r>
              <a:rPr lang="en-US" sz="1400" dirty="0"/>
              <a:t>, </a:t>
            </a:r>
            <a:r>
              <a:rPr lang="en-US" sz="1400" dirty="0">
                <a:solidFill>
                  <a:srgbClr val="06BFC4"/>
                </a:solidFill>
              </a:rPr>
              <a:t>1420</a:t>
            </a:r>
          </a:p>
        </p:txBody>
      </p:sp>
      <p:sp>
        <p:nvSpPr>
          <p:cNvPr id="24" name="TextBox 23">
            <a:extLst>
              <a:ext uri="{FF2B5EF4-FFF2-40B4-BE49-F238E27FC236}">
                <a16:creationId xmlns:a16="http://schemas.microsoft.com/office/drawing/2014/main" id="{E7E36D8B-8C8E-7057-9A7C-DDB6D3B2303C}"/>
              </a:ext>
            </a:extLst>
          </p:cNvPr>
          <p:cNvSpPr txBox="1"/>
          <p:nvPr/>
        </p:nvSpPr>
        <p:spPr>
          <a:xfrm>
            <a:off x="6584316" y="3423100"/>
            <a:ext cx="1396310" cy="307777"/>
          </a:xfrm>
          <a:prstGeom prst="rect">
            <a:avLst/>
          </a:prstGeom>
          <a:noFill/>
        </p:spPr>
        <p:txBody>
          <a:bodyPr wrap="square" rtlCol="0">
            <a:spAutoFit/>
          </a:bodyPr>
          <a:lstStyle/>
          <a:p>
            <a:r>
              <a:rPr lang="en-US" sz="1400" dirty="0">
                <a:solidFill>
                  <a:srgbClr val="F8766D"/>
                </a:solidFill>
              </a:rPr>
              <a:t>1780</a:t>
            </a:r>
            <a:r>
              <a:rPr lang="en-US" sz="1400" dirty="0"/>
              <a:t>, </a:t>
            </a:r>
            <a:r>
              <a:rPr lang="en-US" sz="1400" dirty="0">
                <a:solidFill>
                  <a:srgbClr val="06BFC4"/>
                </a:solidFill>
              </a:rPr>
              <a:t>3683</a:t>
            </a:r>
          </a:p>
        </p:txBody>
      </p:sp>
      <p:sp>
        <p:nvSpPr>
          <p:cNvPr id="25" name="TextBox 24">
            <a:extLst>
              <a:ext uri="{FF2B5EF4-FFF2-40B4-BE49-F238E27FC236}">
                <a16:creationId xmlns:a16="http://schemas.microsoft.com/office/drawing/2014/main" id="{86573FEF-1490-00AB-7F3D-668EE3D5C18E}"/>
              </a:ext>
            </a:extLst>
          </p:cNvPr>
          <p:cNvSpPr txBox="1"/>
          <p:nvPr/>
        </p:nvSpPr>
        <p:spPr>
          <a:xfrm>
            <a:off x="7814811" y="3424971"/>
            <a:ext cx="1396310" cy="307777"/>
          </a:xfrm>
          <a:prstGeom prst="rect">
            <a:avLst/>
          </a:prstGeom>
          <a:noFill/>
        </p:spPr>
        <p:txBody>
          <a:bodyPr wrap="square" rtlCol="0">
            <a:spAutoFit/>
          </a:bodyPr>
          <a:lstStyle/>
          <a:p>
            <a:r>
              <a:rPr lang="en-US" sz="1400" dirty="0">
                <a:solidFill>
                  <a:srgbClr val="F8766D"/>
                </a:solidFill>
              </a:rPr>
              <a:t>25</a:t>
            </a:r>
            <a:r>
              <a:rPr lang="en-US" sz="1400" dirty="0"/>
              <a:t>, </a:t>
            </a:r>
            <a:r>
              <a:rPr lang="en-US" sz="1400" dirty="0">
                <a:solidFill>
                  <a:srgbClr val="06BFC4"/>
                </a:solidFill>
              </a:rPr>
              <a:t>56</a:t>
            </a:r>
          </a:p>
        </p:txBody>
      </p:sp>
      <p:sp>
        <p:nvSpPr>
          <p:cNvPr id="26" name="TextBox 25">
            <a:extLst>
              <a:ext uri="{FF2B5EF4-FFF2-40B4-BE49-F238E27FC236}">
                <a16:creationId xmlns:a16="http://schemas.microsoft.com/office/drawing/2014/main" id="{72D095CE-F33E-25D8-07D3-5D118E57F34B}"/>
              </a:ext>
            </a:extLst>
          </p:cNvPr>
          <p:cNvSpPr txBox="1"/>
          <p:nvPr/>
        </p:nvSpPr>
        <p:spPr>
          <a:xfrm>
            <a:off x="3393223" y="5987421"/>
            <a:ext cx="1396310" cy="307777"/>
          </a:xfrm>
          <a:prstGeom prst="rect">
            <a:avLst/>
          </a:prstGeom>
          <a:noFill/>
        </p:spPr>
        <p:txBody>
          <a:bodyPr wrap="square" rtlCol="0">
            <a:spAutoFit/>
          </a:bodyPr>
          <a:lstStyle/>
          <a:p>
            <a:r>
              <a:rPr lang="en-US" sz="1400" dirty="0"/>
              <a:t>n =</a:t>
            </a:r>
            <a:r>
              <a:rPr lang="en-US" sz="1400" dirty="0">
                <a:solidFill>
                  <a:srgbClr val="F8766D"/>
                </a:solidFill>
              </a:rPr>
              <a:t> 3014</a:t>
            </a:r>
            <a:r>
              <a:rPr lang="en-US" sz="1400" dirty="0"/>
              <a:t>, </a:t>
            </a:r>
            <a:r>
              <a:rPr lang="en-US" sz="1400" dirty="0">
                <a:solidFill>
                  <a:srgbClr val="06BFC4"/>
                </a:solidFill>
              </a:rPr>
              <a:t>4106</a:t>
            </a:r>
          </a:p>
        </p:txBody>
      </p:sp>
      <p:sp>
        <p:nvSpPr>
          <p:cNvPr id="27" name="TextBox 26">
            <a:extLst>
              <a:ext uri="{FF2B5EF4-FFF2-40B4-BE49-F238E27FC236}">
                <a16:creationId xmlns:a16="http://schemas.microsoft.com/office/drawing/2014/main" id="{0FA9E04B-63A4-5117-C96C-F7B4467EF846}"/>
              </a:ext>
            </a:extLst>
          </p:cNvPr>
          <p:cNvSpPr txBox="1"/>
          <p:nvPr/>
        </p:nvSpPr>
        <p:spPr>
          <a:xfrm>
            <a:off x="4666247" y="5978659"/>
            <a:ext cx="1396310" cy="307777"/>
          </a:xfrm>
          <a:prstGeom prst="rect">
            <a:avLst/>
          </a:prstGeom>
          <a:noFill/>
        </p:spPr>
        <p:txBody>
          <a:bodyPr wrap="square" rtlCol="0">
            <a:spAutoFit/>
          </a:bodyPr>
          <a:lstStyle/>
          <a:p>
            <a:r>
              <a:rPr lang="en-US" sz="1400" dirty="0">
                <a:solidFill>
                  <a:srgbClr val="F8766D"/>
                </a:solidFill>
              </a:rPr>
              <a:t>1205</a:t>
            </a:r>
            <a:r>
              <a:rPr lang="en-US" sz="1400" dirty="0"/>
              <a:t>, </a:t>
            </a:r>
            <a:r>
              <a:rPr lang="en-US" sz="1400" dirty="0">
                <a:solidFill>
                  <a:srgbClr val="06BFC4"/>
                </a:solidFill>
              </a:rPr>
              <a:t>1339</a:t>
            </a:r>
          </a:p>
        </p:txBody>
      </p:sp>
      <p:sp>
        <p:nvSpPr>
          <p:cNvPr id="28" name="TextBox 27">
            <a:extLst>
              <a:ext uri="{FF2B5EF4-FFF2-40B4-BE49-F238E27FC236}">
                <a16:creationId xmlns:a16="http://schemas.microsoft.com/office/drawing/2014/main" id="{7D734357-ED13-E100-6FFA-6EB457F1F8E3}"/>
              </a:ext>
            </a:extLst>
          </p:cNvPr>
          <p:cNvSpPr txBox="1"/>
          <p:nvPr/>
        </p:nvSpPr>
        <p:spPr>
          <a:xfrm>
            <a:off x="6612557" y="6002188"/>
            <a:ext cx="1396310" cy="307777"/>
          </a:xfrm>
          <a:prstGeom prst="rect">
            <a:avLst/>
          </a:prstGeom>
          <a:noFill/>
        </p:spPr>
        <p:txBody>
          <a:bodyPr wrap="square" rtlCol="0">
            <a:spAutoFit/>
          </a:bodyPr>
          <a:lstStyle/>
          <a:p>
            <a:r>
              <a:rPr lang="en-US" sz="1400" dirty="0">
                <a:solidFill>
                  <a:srgbClr val="F8766D"/>
                </a:solidFill>
              </a:rPr>
              <a:t>750</a:t>
            </a:r>
            <a:r>
              <a:rPr lang="en-US" sz="1400" dirty="0"/>
              <a:t>, </a:t>
            </a:r>
            <a:r>
              <a:rPr lang="en-US" sz="1400" dirty="0">
                <a:solidFill>
                  <a:srgbClr val="06BFC4"/>
                </a:solidFill>
              </a:rPr>
              <a:t>2185</a:t>
            </a:r>
          </a:p>
        </p:txBody>
      </p:sp>
      <p:sp>
        <p:nvSpPr>
          <p:cNvPr id="29" name="TextBox 28">
            <a:extLst>
              <a:ext uri="{FF2B5EF4-FFF2-40B4-BE49-F238E27FC236}">
                <a16:creationId xmlns:a16="http://schemas.microsoft.com/office/drawing/2014/main" id="{0FD9F61C-40C6-CE62-C796-ED350FC083EC}"/>
              </a:ext>
            </a:extLst>
          </p:cNvPr>
          <p:cNvSpPr txBox="1"/>
          <p:nvPr/>
        </p:nvSpPr>
        <p:spPr>
          <a:xfrm>
            <a:off x="7789888" y="5982793"/>
            <a:ext cx="1396310" cy="307777"/>
          </a:xfrm>
          <a:prstGeom prst="rect">
            <a:avLst/>
          </a:prstGeom>
          <a:noFill/>
        </p:spPr>
        <p:txBody>
          <a:bodyPr wrap="square" rtlCol="0">
            <a:spAutoFit/>
          </a:bodyPr>
          <a:lstStyle/>
          <a:p>
            <a:r>
              <a:rPr lang="en-US" sz="1400" dirty="0">
                <a:solidFill>
                  <a:srgbClr val="F8766D"/>
                </a:solidFill>
              </a:rPr>
              <a:t>61</a:t>
            </a:r>
            <a:r>
              <a:rPr lang="en-US" sz="1400" dirty="0"/>
              <a:t>, </a:t>
            </a:r>
            <a:r>
              <a:rPr lang="en-US" sz="1400" dirty="0">
                <a:solidFill>
                  <a:srgbClr val="06BFC4"/>
                </a:solidFill>
              </a:rPr>
              <a:t>88</a:t>
            </a:r>
          </a:p>
        </p:txBody>
      </p:sp>
      <p:sp>
        <p:nvSpPr>
          <p:cNvPr id="31" name="TextBox 30">
            <a:extLst>
              <a:ext uri="{FF2B5EF4-FFF2-40B4-BE49-F238E27FC236}">
                <a16:creationId xmlns:a16="http://schemas.microsoft.com/office/drawing/2014/main" id="{C712BE6A-99D1-4B75-4413-8C2FEEB456E9}"/>
              </a:ext>
            </a:extLst>
          </p:cNvPr>
          <p:cNvSpPr txBox="1"/>
          <p:nvPr/>
        </p:nvSpPr>
        <p:spPr>
          <a:xfrm>
            <a:off x="4888336" y="2232821"/>
            <a:ext cx="511679" cy="369332"/>
          </a:xfrm>
          <a:prstGeom prst="rect">
            <a:avLst/>
          </a:prstGeom>
          <a:noFill/>
        </p:spPr>
        <p:txBody>
          <a:bodyPr wrap="none" rtlCol="0">
            <a:spAutoFit/>
          </a:bodyPr>
          <a:lstStyle/>
          <a:p>
            <a:r>
              <a:rPr lang="en-US" dirty="0" err="1"/>
              <a:t>n.s</a:t>
            </a:r>
            <a:r>
              <a:rPr lang="en-US" dirty="0"/>
              <a:t>.</a:t>
            </a:r>
          </a:p>
        </p:txBody>
      </p:sp>
      <p:sp>
        <p:nvSpPr>
          <p:cNvPr id="33" name="TextBox 32">
            <a:extLst>
              <a:ext uri="{FF2B5EF4-FFF2-40B4-BE49-F238E27FC236}">
                <a16:creationId xmlns:a16="http://schemas.microsoft.com/office/drawing/2014/main" id="{2931A714-EDEC-60F1-B967-D348C9C40736}"/>
              </a:ext>
            </a:extLst>
          </p:cNvPr>
          <p:cNvSpPr txBox="1"/>
          <p:nvPr/>
        </p:nvSpPr>
        <p:spPr>
          <a:xfrm>
            <a:off x="7831163" y="2210904"/>
            <a:ext cx="511679" cy="369332"/>
          </a:xfrm>
          <a:prstGeom prst="rect">
            <a:avLst/>
          </a:prstGeom>
          <a:noFill/>
        </p:spPr>
        <p:txBody>
          <a:bodyPr wrap="none" rtlCol="0">
            <a:spAutoFit/>
          </a:bodyPr>
          <a:lstStyle/>
          <a:p>
            <a:r>
              <a:rPr lang="en-US" dirty="0" err="1"/>
              <a:t>n.s</a:t>
            </a:r>
            <a:r>
              <a:rPr lang="en-US" dirty="0"/>
              <a:t>.</a:t>
            </a:r>
          </a:p>
        </p:txBody>
      </p:sp>
      <p:sp>
        <p:nvSpPr>
          <p:cNvPr id="35" name="TextBox 34">
            <a:extLst>
              <a:ext uri="{FF2B5EF4-FFF2-40B4-BE49-F238E27FC236}">
                <a16:creationId xmlns:a16="http://schemas.microsoft.com/office/drawing/2014/main" id="{FB6AD3C3-65EF-4EA0-E924-E1CDDEE7FC82}"/>
              </a:ext>
            </a:extLst>
          </p:cNvPr>
          <p:cNvSpPr txBox="1"/>
          <p:nvPr/>
        </p:nvSpPr>
        <p:spPr>
          <a:xfrm>
            <a:off x="4873988" y="4129514"/>
            <a:ext cx="511679" cy="369332"/>
          </a:xfrm>
          <a:prstGeom prst="rect">
            <a:avLst/>
          </a:prstGeom>
          <a:noFill/>
        </p:spPr>
        <p:txBody>
          <a:bodyPr wrap="none" rtlCol="0">
            <a:spAutoFit/>
          </a:bodyPr>
          <a:lstStyle/>
          <a:p>
            <a:r>
              <a:rPr lang="en-US" dirty="0" err="1"/>
              <a:t>n.s</a:t>
            </a:r>
            <a:r>
              <a:rPr lang="en-US" dirty="0"/>
              <a:t>.</a:t>
            </a:r>
          </a:p>
        </p:txBody>
      </p:sp>
      <p:sp>
        <p:nvSpPr>
          <p:cNvPr id="37" name="TextBox 36">
            <a:extLst>
              <a:ext uri="{FF2B5EF4-FFF2-40B4-BE49-F238E27FC236}">
                <a16:creationId xmlns:a16="http://schemas.microsoft.com/office/drawing/2014/main" id="{D8AD8014-A24F-0629-B0CC-F49B87BEDB0D}"/>
              </a:ext>
            </a:extLst>
          </p:cNvPr>
          <p:cNvSpPr txBox="1"/>
          <p:nvPr/>
        </p:nvSpPr>
        <p:spPr>
          <a:xfrm>
            <a:off x="7851104" y="4097616"/>
            <a:ext cx="511679" cy="369332"/>
          </a:xfrm>
          <a:prstGeom prst="rect">
            <a:avLst/>
          </a:prstGeom>
          <a:noFill/>
        </p:spPr>
        <p:txBody>
          <a:bodyPr wrap="none" rtlCol="0">
            <a:spAutoFit/>
          </a:bodyPr>
          <a:lstStyle/>
          <a:p>
            <a:r>
              <a:rPr lang="en-US" dirty="0" err="1"/>
              <a:t>n.s</a:t>
            </a:r>
            <a:r>
              <a:rPr lang="en-US" dirty="0"/>
              <a:t>.</a:t>
            </a:r>
          </a:p>
        </p:txBody>
      </p:sp>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CD8 TEM CDR</a:t>
            </a:r>
            <a:r>
              <a:rPr lang="el-GR" i="0" u="none" strike="noStrike" dirty="0">
                <a:effectLst/>
              </a:rPr>
              <a:t>β</a:t>
            </a:r>
            <a:r>
              <a:rPr lang="en-US" dirty="0"/>
              <a:t>s slightly longer in those developing </a:t>
            </a:r>
            <a:r>
              <a:rPr lang="en-US" dirty="0" err="1"/>
              <a:t>irAEs</a:t>
            </a:r>
            <a:endParaRPr lang="en-US" dirty="0"/>
          </a:p>
        </p:txBody>
      </p:sp>
    </p:spTree>
    <p:extLst>
      <p:ext uri="{BB962C8B-B14F-4D97-AF65-F5344CB8AC3E}">
        <p14:creationId xmlns:p14="http://schemas.microsoft.com/office/powerpoint/2010/main" val="30877018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CD8 TEM TRBs slightly less germline-like in those developing </a:t>
            </a:r>
            <a:r>
              <a:rPr lang="en-US" dirty="0" err="1"/>
              <a:t>irAEs</a:t>
            </a:r>
            <a:endParaRPr lang="en-US" dirty="0"/>
          </a:p>
        </p:txBody>
      </p:sp>
      <p:sp>
        <p:nvSpPr>
          <p:cNvPr id="32" name="TextBox 31">
            <a:extLst>
              <a:ext uri="{FF2B5EF4-FFF2-40B4-BE49-F238E27FC236}">
                <a16:creationId xmlns:a16="http://schemas.microsoft.com/office/drawing/2014/main" id="{3A388951-BAB4-7F25-2462-0E790BF12044}"/>
              </a:ext>
            </a:extLst>
          </p:cNvPr>
          <p:cNvSpPr txBox="1"/>
          <p:nvPr/>
        </p:nvSpPr>
        <p:spPr>
          <a:xfrm>
            <a:off x="2392967" y="6473062"/>
            <a:ext cx="6777817" cy="369332"/>
          </a:xfrm>
          <a:prstGeom prst="rect">
            <a:avLst/>
          </a:prstGeom>
          <a:noFill/>
        </p:spPr>
        <p:txBody>
          <a:bodyPr wrap="none" rtlCol="0">
            <a:spAutoFit/>
          </a:bodyPr>
          <a:lstStyle/>
          <a:p>
            <a:r>
              <a:rPr lang="en-US" dirty="0"/>
              <a:t>Wilcoxon rank sum test.</a:t>
            </a:r>
            <a:r>
              <a:rPr lang="en-US" dirty="0">
                <a:latin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&lt;1e-4;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&lt;1e-2;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padj</a:t>
            </a:r>
            <a:r>
              <a:rPr lang="en-US" sz="1800" dirty="0">
                <a:effectLst/>
                <a:latin typeface="Calibri" panose="020F0502020204030204" pitchFamily="34" charset="0"/>
                <a:ea typeface="Calibri" panose="020F0502020204030204" pitchFamily="34" charset="0"/>
                <a:cs typeface="Times New Roman" panose="02020603050405020304" pitchFamily="18" charset="0"/>
              </a:rPr>
              <a:t> &lt;0.05</a:t>
            </a:r>
            <a:endParaRPr lang="en-US" b="0" i="0" u="none" strike="noStrike" dirty="0">
              <a:solidFill>
                <a:srgbClr val="212121"/>
              </a:solidFill>
              <a:effectLst/>
              <a:latin typeface="Cambria" panose="02040503050406030204" pitchFamily="18" charset="0"/>
            </a:endParaRPr>
          </a:p>
        </p:txBody>
      </p:sp>
      <p:pic>
        <p:nvPicPr>
          <p:cNvPr id="16" name="Picture 15">
            <a:extLst>
              <a:ext uri="{FF2B5EF4-FFF2-40B4-BE49-F238E27FC236}">
                <a16:creationId xmlns:a16="http://schemas.microsoft.com/office/drawing/2014/main" id="{57D12E50-A29E-A937-D3FD-437AEAB343D1}"/>
              </a:ext>
            </a:extLst>
          </p:cNvPr>
          <p:cNvPicPr>
            <a:picLocks noChangeAspect="1"/>
          </p:cNvPicPr>
          <p:nvPr/>
        </p:nvPicPr>
        <p:blipFill>
          <a:blip r:embed="rId3"/>
          <a:stretch>
            <a:fillRect/>
          </a:stretch>
        </p:blipFill>
        <p:spPr>
          <a:xfrm>
            <a:off x="2287305" y="1760476"/>
            <a:ext cx="7772400" cy="4539532"/>
          </a:xfrm>
          <a:prstGeom prst="rect">
            <a:avLst/>
          </a:prstGeom>
        </p:spPr>
      </p:pic>
      <p:sp>
        <p:nvSpPr>
          <p:cNvPr id="25" name="TextBox 24">
            <a:extLst>
              <a:ext uri="{FF2B5EF4-FFF2-40B4-BE49-F238E27FC236}">
                <a16:creationId xmlns:a16="http://schemas.microsoft.com/office/drawing/2014/main" id="{4807FC50-E5F3-4C63-DC36-D01856A604CA}"/>
              </a:ext>
            </a:extLst>
          </p:cNvPr>
          <p:cNvSpPr txBox="1"/>
          <p:nvPr/>
        </p:nvSpPr>
        <p:spPr>
          <a:xfrm>
            <a:off x="4888336" y="2328521"/>
            <a:ext cx="511679" cy="369332"/>
          </a:xfrm>
          <a:prstGeom prst="rect">
            <a:avLst/>
          </a:prstGeom>
          <a:noFill/>
        </p:spPr>
        <p:txBody>
          <a:bodyPr wrap="none" rtlCol="0">
            <a:spAutoFit/>
          </a:bodyPr>
          <a:lstStyle/>
          <a:p>
            <a:r>
              <a:rPr lang="en-US" dirty="0" err="1"/>
              <a:t>n.s</a:t>
            </a:r>
            <a:r>
              <a:rPr lang="en-US" dirty="0"/>
              <a:t>.</a:t>
            </a:r>
          </a:p>
        </p:txBody>
      </p:sp>
      <p:sp>
        <p:nvSpPr>
          <p:cNvPr id="27" name="TextBox 26">
            <a:extLst>
              <a:ext uri="{FF2B5EF4-FFF2-40B4-BE49-F238E27FC236}">
                <a16:creationId xmlns:a16="http://schemas.microsoft.com/office/drawing/2014/main" id="{6D375B9B-1485-8BFE-BA49-DE113D835617}"/>
              </a:ext>
            </a:extLst>
          </p:cNvPr>
          <p:cNvSpPr txBox="1"/>
          <p:nvPr/>
        </p:nvSpPr>
        <p:spPr>
          <a:xfrm>
            <a:off x="8011919" y="2338502"/>
            <a:ext cx="511679" cy="369332"/>
          </a:xfrm>
          <a:prstGeom prst="rect">
            <a:avLst/>
          </a:prstGeom>
          <a:noFill/>
        </p:spPr>
        <p:txBody>
          <a:bodyPr wrap="none" rtlCol="0">
            <a:spAutoFit/>
          </a:bodyPr>
          <a:lstStyle/>
          <a:p>
            <a:r>
              <a:rPr lang="en-US" dirty="0" err="1"/>
              <a:t>n.s</a:t>
            </a:r>
            <a:r>
              <a:rPr lang="en-US" dirty="0"/>
              <a:t>.</a:t>
            </a:r>
          </a:p>
        </p:txBody>
      </p:sp>
      <p:sp>
        <p:nvSpPr>
          <p:cNvPr id="30" name="TextBox 29">
            <a:extLst>
              <a:ext uri="{FF2B5EF4-FFF2-40B4-BE49-F238E27FC236}">
                <a16:creationId xmlns:a16="http://schemas.microsoft.com/office/drawing/2014/main" id="{3D29B584-CA02-C5D4-E794-4A7CFDBC39B0}"/>
              </a:ext>
            </a:extLst>
          </p:cNvPr>
          <p:cNvSpPr txBox="1"/>
          <p:nvPr/>
        </p:nvSpPr>
        <p:spPr>
          <a:xfrm>
            <a:off x="4873988" y="4225214"/>
            <a:ext cx="511679" cy="369332"/>
          </a:xfrm>
          <a:prstGeom prst="rect">
            <a:avLst/>
          </a:prstGeom>
          <a:noFill/>
        </p:spPr>
        <p:txBody>
          <a:bodyPr wrap="none" rtlCol="0">
            <a:spAutoFit/>
          </a:bodyPr>
          <a:lstStyle/>
          <a:p>
            <a:r>
              <a:rPr lang="en-US" dirty="0" err="1"/>
              <a:t>n.s</a:t>
            </a:r>
            <a:r>
              <a:rPr lang="en-US" dirty="0"/>
              <a:t>.</a:t>
            </a:r>
          </a:p>
        </p:txBody>
      </p:sp>
      <p:sp>
        <p:nvSpPr>
          <p:cNvPr id="33" name="TextBox 32">
            <a:extLst>
              <a:ext uri="{FF2B5EF4-FFF2-40B4-BE49-F238E27FC236}">
                <a16:creationId xmlns:a16="http://schemas.microsoft.com/office/drawing/2014/main" id="{72FB4B16-01BF-942D-9B33-5C9FBC8E2707}"/>
              </a:ext>
            </a:extLst>
          </p:cNvPr>
          <p:cNvSpPr txBox="1"/>
          <p:nvPr/>
        </p:nvSpPr>
        <p:spPr>
          <a:xfrm>
            <a:off x="8031860" y="4225214"/>
            <a:ext cx="511679" cy="369332"/>
          </a:xfrm>
          <a:prstGeom prst="rect">
            <a:avLst/>
          </a:prstGeom>
          <a:noFill/>
        </p:spPr>
        <p:txBody>
          <a:bodyPr wrap="none" rtlCol="0">
            <a:spAutoFit/>
          </a:bodyPr>
          <a:lstStyle/>
          <a:p>
            <a:r>
              <a:rPr lang="en-US" dirty="0" err="1"/>
              <a:t>n.s</a:t>
            </a:r>
            <a:r>
              <a:rPr lang="en-US" dirty="0"/>
              <a:t>.</a:t>
            </a:r>
          </a:p>
        </p:txBody>
      </p:sp>
      <p:sp>
        <p:nvSpPr>
          <p:cNvPr id="34" name="TextBox 33">
            <a:extLst>
              <a:ext uri="{FF2B5EF4-FFF2-40B4-BE49-F238E27FC236}">
                <a16:creationId xmlns:a16="http://schemas.microsoft.com/office/drawing/2014/main" id="{2BBEC410-4580-1F4C-ECE3-6804756F8FE3}"/>
              </a:ext>
            </a:extLst>
          </p:cNvPr>
          <p:cNvSpPr txBox="1"/>
          <p:nvPr/>
        </p:nvSpPr>
        <p:spPr>
          <a:xfrm>
            <a:off x="3307554" y="3518271"/>
            <a:ext cx="1396310" cy="307777"/>
          </a:xfrm>
          <a:prstGeom prst="rect">
            <a:avLst/>
          </a:prstGeom>
          <a:noFill/>
        </p:spPr>
        <p:txBody>
          <a:bodyPr wrap="square" rtlCol="0">
            <a:spAutoFit/>
          </a:bodyPr>
          <a:lstStyle/>
          <a:p>
            <a:r>
              <a:rPr lang="en-US" sz="1400" dirty="0"/>
              <a:t>n =</a:t>
            </a:r>
            <a:r>
              <a:rPr lang="en-US" sz="1400" dirty="0">
                <a:solidFill>
                  <a:srgbClr val="F8766D"/>
                </a:solidFill>
              </a:rPr>
              <a:t> 3764</a:t>
            </a:r>
            <a:r>
              <a:rPr lang="en-US" sz="1400" dirty="0"/>
              <a:t>, </a:t>
            </a:r>
            <a:r>
              <a:rPr lang="en-US" sz="1400" dirty="0">
                <a:solidFill>
                  <a:srgbClr val="06BFC4"/>
                </a:solidFill>
              </a:rPr>
              <a:t>6291</a:t>
            </a:r>
          </a:p>
        </p:txBody>
      </p:sp>
      <p:sp>
        <p:nvSpPr>
          <p:cNvPr id="35" name="TextBox 34">
            <a:extLst>
              <a:ext uri="{FF2B5EF4-FFF2-40B4-BE49-F238E27FC236}">
                <a16:creationId xmlns:a16="http://schemas.microsoft.com/office/drawing/2014/main" id="{0D624E83-09F2-982B-5BDE-2ECD6DD54E11}"/>
              </a:ext>
            </a:extLst>
          </p:cNvPr>
          <p:cNvSpPr txBox="1"/>
          <p:nvPr/>
        </p:nvSpPr>
        <p:spPr>
          <a:xfrm>
            <a:off x="4697540" y="3520142"/>
            <a:ext cx="1396310" cy="307777"/>
          </a:xfrm>
          <a:prstGeom prst="rect">
            <a:avLst/>
          </a:prstGeom>
          <a:noFill/>
        </p:spPr>
        <p:txBody>
          <a:bodyPr wrap="square" rtlCol="0">
            <a:spAutoFit/>
          </a:bodyPr>
          <a:lstStyle/>
          <a:p>
            <a:r>
              <a:rPr lang="en-US" sz="1400" dirty="0">
                <a:solidFill>
                  <a:srgbClr val="F8766D"/>
                </a:solidFill>
              </a:rPr>
              <a:t>1265</a:t>
            </a:r>
            <a:r>
              <a:rPr lang="en-US" sz="1400" dirty="0"/>
              <a:t>, </a:t>
            </a:r>
            <a:r>
              <a:rPr lang="en-US" sz="1400" dirty="0">
                <a:solidFill>
                  <a:srgbClr val="06BFC4"/>
                </a:solidFill>
              </a:rPr>
              <a:t>1420</a:t>
            </a:r>
          </a:p>
        </p:txBody>
      </p:sp>
      <p:sp>
        <p:nvSpPr>
          <p:cNvPr id="36" name="TextBox 35">
            <a:extLst>
              <a:ext uri="{FF2B5EF4-FFF2-40B4-BE49-F238E27FC236}">
                <a16:creationId xmlns:a16="http://schemas.microsoft.com/office/drawing/2014/main" id="{FBA9A532-1C62-5DA4-9CC8-4D77D0673145}"/>
              </a:ext>
            </a:extLst>
          </p:cNvPr>
          <p:cNvSpPr txBox="1"/>
          <p:nvPr/>
        </p:nvSpPr>
        <p:spPr>
          <a:xfrm>
            <a:off x="6658746" y="3518795"/>
            <a:ext cx="1396310" cy="307777"/>
          </a:xfrm>
          <a:prstGeom prst="rect">
            <a:avLst/>
          </a:prstGeom>
          <a:noFill/>
        </p:spPr>
        <p:txBody>
          <a:bodyPr wrap="square" rtlCol="0">
            <a:spAutoFit/>
          </a:bodyPr>
          <a:lstStyle/>
          <a:p>
            <a:r>
              <a:rPr lang="en-US" sz="1400" dirty="0">
                <a:solidFill>
                  <a:srgbClr val="F8766D"/>
                </a:solidFill>
              </a:rPr>
              <a:t>1780</a:t>
            </a:r>
            <a:r>
              <a:rPr lang="en-US" sz="1400" dirty="0"/>
              <a:t>, </a:t>
            </a:r>
            <a:r>
              <a:rPr lang="en-US" sz="1400" dirty="0">
                <a:solidFill>
                  <a:srgbClr val="06BFC4"/>
                </a:solidFill>
              </a:rPr>
              <a:t>3683</a:t>
            </a:r>
          </a:p>
        </p:txBody>
      </p:sp>
      <p:sp>
        <p:nvSpPr>
          <p:cNvPr id="37" name="TextBox 36">
            <a:extLst>
              <a:ext uri="{FF2B5EF4-FFF2-40B4-BE49-F238E27FC236}">
                <a16:creationId xmlns:a16="http://schemas.microsoft.com/office/drawing/2014/main" id="{80C06722-FD71-A24B-E952-865AA97FFE90}"/>
              </a:ext>
            </a:extLst>
          </p:cNvPr>
          <p:cNvSpPr txBox="1"/>
          <p:nvPr/>
        </p:nvSpPr>
        <p:spPr>
          <a:xfrm>
            <a:off x="8016832" y="3520666"/>
            <a:ext cx="1396310" cy="307777"/>
          </a:xfrm>
          <a:prstGeom prst="rect">
            <a:avLst/>
          </a:prstGeom>
          <a:noFill/>
        </p:spPr>
        <p:txBody>
          <a:bodyPr wrap="square" rtlCol="0">
            <a:spAutoFit/>
          </a:bodyPr>
          <a:lstStyle/>
          <a:p>
            <a:r>
              <a:rPr lang="en-US" sz="1400" dirty="0">
                <a:solidFill>
                  <a:srgbClr val="F8766D"/>
                </a:solidFill>
              </a:rPr>
              <a:t>25</a:t>
            </a:r>
            <a:r>
              <a:rPr lang="en-US" sz="1400" dirty="0"/>
              <a:t>, </a:t>
            </a:r>
            <a:r>
              <a:rPr lang="en-US" sz="1400" dirty="0">
                <a:solidFill>
                  <a:srgbClr val="06BFC4"/>
                </a:solidFill>
              </a:rPr>
              <a:t>56</a:t>
            </a:r>
          </a:p>
        </p:txBody>
      </p:sp>
      <p:sp>
        <p:nvSpPr>
          <p:cNvPr id="38" name="TextBox 37">
            <a:extLst>
              <a:ext uri="{FF2B5EF4-FFF2-40B4-BE49-F238E27FC236}">
                <a16:creationId xmlns:a16="http://schemas.microsoft.com/office/drawing/2014/main" id="{FCAE7914-AC37-A4D8-8906-47AB3388F279}"/>
              </a:ext>
            </a:extLst>
          </p:cNvPr>
          <p:cNvSpPr txBox="1"/>
          <p:nvPr/>
        </p:nvSpPr>
        <p:spPr>
          <a:xfrm>
            <a:off x="3393223" y="6083116"/>
            <a:ext cx="1396310" cy="307777"/>
          </a:xfrm>
          <a:prstGeom prst="rect">
            <a:avLst/>
          </a:prstGeom>
          <a:noFill/>
        </p:spPr>
        <p:txBody>
          <a:bodyPr wrap="square" rtlCol="0">
            <a:spAutoFit/>
          </a:bodyPr>
          <a:lstStyle/>
          <a:p>
            <a:r>
              <a:rPr lang="en-US" sz="1400" dirty="0"/>
              <a:t>n =</a:t>
            </a:r>
            <a:r>
              <a:rPr lang="en-US" sz="1400" dirty="0">
                <a:solidFill>
                  <a:srgbClr val="F8766D"/>
                </a:solidFill>
              </a:rPr>
              <a:t> 3014</a:t>
            </a:r>
            <a:r>
              <a:rPr lang="en-US" sz="1400" dirty="0"/>
              <a:t>, </a:t>
            </a:r>
            <a:r>
              <a:rPr lang="en-US" sz="1400" dirty="0">
                <a:solidFill>
                  <a:srgbClr val="06BFC4"/>
                </a:solidFill>
              </a:rPr>
              <a:t>4106</a:t>
            </a:r>
          </a:p>
        </p:txBody>
      </p:sp>
      <p:sp>
        <p:nvSpPr>
          <p:cNvPr id="39" name="TextBox 38">
            <a:extLst>
              <a:ext uri="{FF2B5EF4-FFF2-40B4-BE49-F238E27FC236}">
                <a16:creationId xmlns:a16="http://schemas.microsoft.com/office/drawing/2014/main" id="{15F4E5D2-74E8-4FA1-A361-53BE7AF5D18B}"/>
              </a:ext>
            </a:extLst>
          </p:cNvPr>
          <p:cNvSpPr txBox="1"/>
          <p:nvPr/>
        </p:nvSpPr>
        <p:spPr>
          <a:xfrm>
            <a:off x="4666247" y="6074354"/>
            <a:ext cx="1396310" cy="307777"/>
          </a:xfrm>
          <a:prstGeom prst="rect">
            <a:avLst/>
          </a:prstGeom>
          <a:noFill/>
        </p:spPr>
        <p:txBody>
          <a:bodyPr wrap="square" rtlCol="0">
            <a:spAutoFit/>
          </a:bodyPr>
          <a:lstStyle/>
          <a:p>
            <a:r>
              <a:rPr lang="en-US" sz="1400" dirty="0">
                <a:solidFill>
                  <a:srgbClr val="F8766D"/>
                </a:solidFill>
              </a:rPr>
              <a:t>1205</a:t>
            </a:r>
            <a:r>
              <a:rPr lang="en-US" sz="1400" dirty="0"/>
              <a:t>, </a:t>
            </a:r>
            <a:r>
              <a:rPr lang="en-US" sz="1400" dirty="0">
                <a:solidFill>
                  <a:srgbClr val="06BFC4"/>
                </a:solidFill>
              </a:rPr>
              <a:t>1339</a:t>
            </a:r>
          </a:p>
        </p:txBody>
      </p:sp>
      <p:sp>
        <p:nvSpPr>
          <p:cNvPr id="40" name="TextBox 39">
            <a:extLst>
              <a:ext uri="{FF2B5EF4-FFF2-40B4-BE49-F238E27FC236}">
                <a16:creationId xmlns:a16="http://schemas.microsoft.com/office/drawing/2014/main" id="{7137A1FD-29D8-45E0-AFBE-52D1623072D1}"/>
              </a:ext>
            </a:extLst>
          </p:cNvPr>
          <p:cNvSpPr txBox="1"/>
          <p:nvPr/>
        </p:nvSpPr>
        <p:spPr>
          <a:xfrm>
            <a:off x="6686987" y="6097883"/>
            <a:ext cx="1396310" cy="307777"/>
          </a:xfrm>
          <a:prstGeom prst="rect">
            <a:avLst/>
          </a:prstGeom>
          <a:noFill/>
        </p:spPr>
        <p:txBody>
          <a:bodyPr wrap="square" rtlCol="0">
            <a:spAutoFit/>
          </a:bodyPr>
          <a:lstStyle/>
          <a:p>
            <a:r>
              <a:rPr lang="en-US" sz="1400" dirty="0">
                <a:solidFill>
                  <a:srgbClr val="F8766D"/>
                </a:solidFill>
              </a:rPr>
              <a:t>750</a:t>
            </a:r>
            <a:r>
              <a:rPr lang="en-US" sz="1400" dirty="0"/>
              <a:t>, </a:t>
            </a:r>
            <a:r>
              <a:rPr lang="en-US" sz="1400" dirty="0">
                <a:solidFill>
                  <a:srgbClr val="06BFC4"/>
                </a:solidFill>
              </a:rPr>
              <a:t>2185</a:t>
            </a:r>
          </a:p>
        </p:txBody>
      </p:sp>
      <p:sp>
        <p:nvSpPr>
          <p:cNvPr id="41" name="TextBox 40">
            <a:extLst>
              <a:ext uri="{FF2B5EF4-FFF2-40B4-BE49-F238E27FC236}">
                <a16:creationId xmlns:a16="http://schemas.microsoft.com/office/drawing/2014/main" id="{E3A33774-37B2-5D05-3885-17C91C7332ED}"/>
              </a:ext>
            </a:extLst>
          </p:cNvPr>
          <p:cNvSpPr txBox="1"/>
          <p:nvPr/>
        </p:nvSpPr>
        <p:spPr>
          <a:xfrm>
            <a:off x="7991909" y="6078488"/>
            <a:ext cx="1396310" cy="307777"/>
          </a:xfrm>
          <a:prstGeom prst="rect">
            <a:avLst/>
          </a:prstGeom>
          <a:noFill/>
        </p:spPr>
        <p:txBody>
          <a:bodyPr wrap="square" rtlCol="0">
            <a:spAutoFit/>
          </a:bodyPr>
          <a:lstStyle/>
          <a:p>
            <a:r>
              <a:rPr lang="en-US" sz="1400" dirty="0">
                <a:solidFill>
                  <a:srgbClr val="F8766D"/>
                </a:solidFill>
              </a:rPr>
              <a:t>61</a:t>
            </a:r>
            <a:r>
              <a:rPr lang="en-US" sz="1400" dirty="0"/>
              <a:t>, </a:t>
            </a:r>
            <a:r>
              <a:rPr lang="en-US" sz="1400" dirty="0">
                <a:solidFill>
                  <a:srgbClr val="06BFC4"/>
                </a:solidFill>
              </a:rPr>
              <a:t>88</a:t>
            </a:r>
          </a:p>
        </p:txBody>
      </p:sp>
      <p:sp>
        <p:nvSpPr>
          <p:cNvPr id="3" name="TextBox 2">
            <a:extLst>
              <a:ext uri="{FF2B5EF4-FFF2-40B4-BE49-F238E27FC236}">
                <a16:creationId xmlns:a16="http://schemas.microsoft.com/office/drawing/2014/main" id="{8EAC6CC6-3ED8-B4DA-DE4A-9E50AA791C53}"/>
              </a:ext>
            </a:extLst>
          </p:cNvPr>
          <p:cNvSpPr txBox="1"/>
          <p:nvPr/>
        </p:nvSpPr>
        <p:spPr>
          <a:xfrm rot="16200000">
            <a:off x="1511244" y="2789191"/>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4" name="TextBox 3">
            <a:extLst>
              <a:ext uri="{FF2B5EF4-FFF2-40B4-BE49-F238E27FC236}">
                <a16:creationId xmlns:a16="http://schemas.microsoft.com/office/drawing/2014/main" id="{9CAC76CD-048B-7558-4CBB-B171F7B0A435}"/>
              </a:ext>
            </a:extLst>
          </p:cNvPr>
          <p:cNvSpPr txBox="1"/>
          <p:nvPr/>
        </p:nvSpPr>
        <p:spPr>
          <a:xfrm>
            <a:off x="477453" y="3477960"/>
            <a:ext cx="1967655" cy="369332"/>
          </a:xfrm>
          <a:prstGeom prst="rect">
            <a:avLst/>
          </a:prstGeom>
          <a:noFill/>
        </p:spPr>
        <p:txBody>
          <a:bodyPr wrap="none" rtlCol="0">
            <a:spAutoFit/>
          </a:bodyPr>
          <a:lstStyle/>
          <a:p>
            <a:r>
              <a:rPr lang="en-US" dirty="0"/>
              <a:t>More germline-like</a:t>
            </a:r>
          </a:p>
        </p:txBody>
      </p:sp>
      <p:sp>
        <p:nvSpPr>
          <p:cNvPr id="5" name="TextBox 4">
            <a:extLst>
              <a:ext uri="{FF2B5EF4-FFF2-40B4-BE49-F238E27FC236}">
                <a16:creationId xmlns:a16="http://schemas.microsoft.com/office/drawing/2014/main" id="{DBFD0A8C-D5AE-00D5-01C0-AA864C261AD7}"/>
              </a:ext>
            </a:extLst>
          </p:cNvPr>
          <p:cNvSpPr txBox="1"/>
          <p:nvPr/>
        </p:nvSpPr>
        <p:spPr>
          <a:xfrm rot="5400000">
            <a:off x="1490923" y="4598774"/>
            <a:ext cx="1068779" cy="369332"/>
          </a:xfrm>
          <a:prstGeom prst="rect">
            <a:avLst/>
          </a:prstGeom>
          <a:noFill/>
        </p:spPr>
        <p:txBody>
          <a:bodyPr wrap="square" rtlCol="0">
            <a:spAutoFit/>
          </a:bodyPr>
          <a:lstStyle/>
          <a:p>
            <a:r>
              <a:rPr lang="en-US" dirty="0">
                <a:sym typeface="Wingdings" pitchFamily="2" charset="2"/>
              </a:rPr>
              <a:t></a:t>
            </a:r>
            <a:endParaRPr lang="en-US" dirty="0"/>
          </a:p>
        </p:txBody>
      </p:sp>
      <p:sp>
        <p:nvSpPr>
          <p:cNvPr id="6" name="TextBox 5">
            <a:extLst>
              <a:ext uri="{FF2B5EF4-FFF2-40B4-BE49-F238E27FC236}">
                <a16:creationId xmlns:a16="http://schemas.microsoft.com/office/drawing/2014/main" id="{89F3E9A7-23E6-81B4-8019-BE476B6B3225}"/>
              </a:ext>
            </a:extLst>
          </p:cNvPr>
          <p:cNvSpPr txBox="1"/>
          <p:nvPr/>
        </p:nvSpPr>
        <p:spPr>
          <a:xfrm>
            <a:off x="477452" y="3935759"/>
            <a:ext cx="1848839" cy="369332"/>
          </a:xfrm>
          <a:prstGeom prst="rect">
            <a:avLst/>
          </a:prstGeom>
          <a:noFill/>
        </p:spPr>
        <p:txBody>
          <a:bodyPr wrap="none" rtlCol="0">
            <a:spAutoFit/>
          </a:bodyPr>
          <a:lstStyle/>
          <a:p>
            <a:r>
              <a:rPr lang="en-US" dirty="0"/>
              <a:t>Less germline-like</a:t>
            </a:r>
          </a:p>
        </p:txBody>
      </p:sp>
    </p:spTree>
    <p:extLst>
      <p:ext uri="{BB962C8B-B14F-4D97-AF65-F5344CB8AC3E}">
        <p14:creationId xmlns:p14="http://schemas.microsoft.com/office/powerpoint/2010/main" val="23805486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RNA phenotype of cells with longest and shortest TRB CDR3s likely very similar</a:t>
            </a:r>
          </a:p>
        </p:txBody>
      </p:sp>
      <p:pic>
        <p:nvPicPr>
          <p:cNvPr id="8" name="Picture 7">
            <a:extLst>
              <a:ext uri="{FF2B5EF4-FFF2-40B4-BE49-F238E27FC236}">
                <a16:creationId xmlns:a16="http://schemas.microsoft.com/office/drawing/2014/main" id="{D03663A2-F8D1-B6C3-531D-DB9DD716E1D5}"/>
              </a:ext>
            </a:extLst>
          </p:cNvPr>
          <p:cNvPicPr>
            <a:picLocks noChangeAspect="1"/>
          </p:cNvPicPr>
          <p:nvPr/>
        </p:nvPicPr>
        <p:blipFill>
          <a:blip r:embed="rId3"/>
          <a:stretch>
            <a:fillRect/>
          </a:stretch>
        </p:blipFill>
        <p:spPr>
          <a:xfrm>
            <a:off x="1610360" y="1767395"/>
            <a:ext cx="7772400" cy="4737356"/>
          </a:xfrm>
          <a:prstGeom prst="rect">
            <a:avLst/>
          </a:prstGeom>
        </p:spPr>
      </p:pic>
    </p:spTree>
    <p:extLst>
      <p:ext uri="{BB962C8B-B14F-4D97-AF65-F5344CB8AC3E}">
        <p14:creationId xmlns:p14="http://schemas.microsoft.com/office/powerpoint/2010/main" val="332242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No discernible conclusions from </a:t>
            </a:r>
            <a:r>
              <a:rPr lang="en-US" dirty="0" err="1"/>
              <a:t>irAE</a:t>
            </a:r>
            <a:r>
              <a:rPr lang="en-US" dirty="0"/>
              <a:t> development overlayed onto T cell UMAP</a:t>
            </a:r>
          </a:p>
        </p:txBody>
      </p:sp>
      <p:pic>
        <p:nvPicPr>
          <p:cNvPr id="7" name="Picture 6">
            <a:extLst>
              <a:ext uri="{FF2B5EF4-FFF2-40B4-BE49-F238E27FC236}">
                <a16:creationId xmlns:a16="http://schemas.microsoft.com/office/drawing/2014/main" id="{3F227CCF-361A-7F54-473D-B5E0BDE8B335}"/>
              </a:ext>
            </a:extLst>
          </p:cNvPr>
          <p:cNvPicPr>
            <a:picLocks noChangeAspect="1"/>
          </p:cNvPicPr>
          <p:nvPr/>
        </p:nvPicPr>
        <p:blipFill>
          <a:blip r:embed="rId3"/>
          <a:stretch>
            <a:fillRect/>
          </a:stretch>
        </p:blipFill>
        <p:spPr>
          <a:xfrm>
            <a:off x="1874520" y="1919288"/>
            <a:ext cx="7772400" cy="4601789"/>
          </a:xfrm>
          <a:prstGeom prst="rect">
            <a:avLst/>
          </a:prstGeom>
        </p:spPr>
      </p:pic>
    </p:spTree>
    <p:extLst>
      <p:ext uri="{BB962C8B-B14F-4D97-AF65-F5344CB8AC3E}">
        <p14:creationId xmlns:p14="http://schemas.microsoft.com/office/powerpoint/2010/main" val="3813561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Outline</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10515600" cy="4623402"/>
          </a:xfrm>
        </p:spPr>
        <p:txBody>
          <a:bodyPr>
            <a:normAutofit/>
          </a:bodyPr>
          <a:lstStyle/>
          <a:p>
            <a:r>
              <a:rPr lang="en-US" dirty="0" err="1"/>
              <a:t>irAE</a:t>
            </a:r>
            <a:r>
              <a:rPr lang="en-US" dirty="0"/>
              <a:t> introduction</a:t>
            </a:r>
          </a:p>
          <a:p>
            <a:r>
              <a:rPr lang="en-US" dirty="0" err="1"/>
              <a:t>Crossreactive</a:t>
            </a:r>
            <a:r>
              <a:rPr lang="en-US" dirty="0"/>
              <a:t> T cell hypothesis</a:t>
            </a:r>
          </a:p>
          <a:p>
            <a:r>
              <a:rPr lang="en-US" dirty="0"/>
              <a:t>Methods</a:t>
            </a:r>
          </a:p>
          <a:p>
            <a:r>
              <a:rPr lang="en-US" dirty="0"/>
              <a:t>Preliminary results</a:t>
            </a:r>
          </a:p>
          <a:p>
            <a:r>
              <a:rPr lang="en-US" dirty="0"/>
              <a:t>Next steps</a:t>
            </a:r>
          </a:p>
          <a:p>
            <a:endParaRPr lang="en-US" dirty="0"/>
          </a:p>
        </p:txBody>
      </p:sp>
    </p:spTree>
    <p:extLst>
      <p:ext uri="{BB962C8B-B14F-4D97-AF65-F5344CB8AC3E}">
        <p14:creationId xmlns:p14="http://schemas.microsoft.com/office/powerpoint/2010/main" val="29961101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6812280" cy="1325564"/>
          </a:xfrm>
        </p:spPr>
        <p:txBody>
          <a:bodyPr>
            <a:noAutofit/>
          </a:bodyPr>
          <a:lstStyle/>
          <a:p>
            <a:r>
              <a:rPr lang="en-US" sz="2200" dirty="0"/>
              <a:t>Immune-related adverse events (</a:t>
            </a:r>
            <a:r>
              <a:rPr lang="en-US" sz="2200" dirty="0" err="1"/>
              <a:t>irAEs</a:t>
            </a:r>
            <a:r>
              <a:rPr lang="en-US" sz="2200" dirty="0"/>
              <a:t>) from ICB are common and generally associated with anti-tumor response (</a:t>
            </a:r>
            <a:r>
              <a:rPr lang="en-US" sz="2200" b="0" i="0" u="none" strike="noStrike" dirty="0">
                <a:solidFill>
                  <a:srgbClr val="212121"/>
                </a:solidFill>
                <a:effectLst/>
              </a:rPr>
              <a:t>PMID31021392, PMID26501224, PMID26446948)</a:t>
            </a:r>
            <a:endParaRPr lang="en-US" sz="2200" dirty="0"/>
          </a:p>
        </p:txBody>
      </p:sp>
      <p:pic>
        <p:nvPicPr>
          <p:cNvPr id="4" name="Picture 3">
            <a:extLst>
              <a:ext uri="{FF2B5EF4-FFF2-40B4-BE49-F238E27FC236}">
                <a16:creationId xmlns:a16="http://schemas.microsoft.com/office/drawing/2014/main" id="{72B7BB7A-DE30-263F-61AD-D37DF386E071}"/>
              </a:ext>
            </a:extLst>
          </p:cNvPr>
          <p:cNvPicPr>
            <a:picLocks noChangeAspect="1"/>
          </p:cNvPicPr>
          <p:nvPr/>
        </p:nvPicPr>
        <p:blipFill>
          <a:blip r:embed="rId3"/>
          <a:stretch>
            <a:fillRect/>
          </a:stretch>
        </p:blipFill>
        <p:spPr>
          <a:xfrm>
            <a:off x="7722593" y="40640"/>
            <a:ext cx="4131644" cy="6488668"/>
          </a:xfrm>
          <a:prstGeom prst="rect">
            <a:avLst/>
          </a:prstGeom>
        </p:spPr>
      </p:pic>
      <p:pic>
        <p:nvPicPr>
          <p:cNvPr id="5" name="Picture 4">
            <a:extLst>
              <a:ext uri="{FF2B5EF4-FFF2-40B4-BE49-F238E27FC236}">
                <a16:creationId xmlns:a16="http://schemas.microsoft.com/office/drawing/2014/main" id="{623DA67A-CB95-0B44-A5FB-74F7875EF591}"/>
              </a:ext>
            </a:extLst>
          </p:cNvPr>
          <p:cNvPicPr>
            <a:picLocks noChangeAspect="1"/>
          </p:cNvPicPr>
          <p:nvPr/>
        </p:nvPicPr>
        <p:blipFill>
          <a:blip r:embed="rId4"/>
          <a:stretch>
            <a:fillRect/>
          </a:stretch>
        </p:blipFill>
        <p:spPr>
          <a:xfrm>
            <a:off x="324292" y="1919289"/>
            <a:ext cx="7326188" cy="4866640"/>
          </a:xfrm>
          <a:prstGeom prst="rect">
            <a:avLst/>
          </a:prstGeom>
        </p:spPr>
      </p:pic>
      <p:sp>
        <p:nvSpPr>
          <p:cNvPr id="3" name="TextBox 2">
            <a:extLst>
              <a:ext uri="{FF2B5EF4-FFF2-40B4-BE49-F238E27FC236}">
                <a16:creationId xmlns:a16="http://schemas.microsoft.com/office/drawing/2014/main" id="{BD23DC5C-238A-B855-6793-72F075CFB182}"/>
              </a:ext>
            </a:extLst>
          </p:cNvPr>
          <p:cNvSpPr txBox="1"/>
          <p:nvPr/>
        </p:nvSpPr>
        <p:spPr>
          <a:xfrm>
            <a:off x="7956272" y="6488668"/>
            <a:ext cx="3688254" cy="369332"/>
          </a:xfrm>
          <a:prstGeom prst="rect">
            <a:avLst/>
          </a:prstGeom>
          <a:noFill/>
        </p:spPr>
        <p:txBody>
          <a:bodyPr wrap="none" rtlCol="0">
            <a:spAutoFit/>
          </a:bodyPr>
          <a:lstStyle/>
          <a:p>
            <a:r>
              <a:rPr lang="en-US" dirty="0"/>
              <a:t>Watson et al. </a:t>
            </a:r>
            <a:r>
              <a:rPr lang="en-US" i="1" dirty="0"/>
              <a:t>JAMA </a:t>
            </a:r>
            <a:r>
              <a:rPr lang="en-US" i="1" dirty="0" err="1"/>
              <a:t>Netw</a:t>
            </a:r>
            <a:r>
              <a:rPr lang="en-US" i="1" dirty="0"/>
              <a:t> Open</a:t>
            </a:r>
            <a:r>
              <a:rPr lang="en-US" dirty="0"/>
              <a:t>. 2022</a:t>
            </a:r>
          </a:p>
        </p:txBody>
      </p:sp>
    </p:spTree>
    <p:extLst>
      <p:ext uri="{BB962C8B-B14F-4D97-AF65-F5344CB8AC3E}">
        <p14:creationId xmlns:p14="http://schemas.microsoft.com/office/powerpoint/2010/main" val="6182626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fontScale="90000"/>
          </a:bodyPr>
          <a:lstStyle/>
          <a:p>
            <a:r>
              <a:rPr lang="en-US" dirty="0"/>
              <a:t>Despite there being many proposed biomarkers for </a:t>
            </a:r>
            <a:r>
              <a:rPr lang="en-US" dirty="0" err="1"/>
              <a:t>irAE</a:t>
            </a:r>
            <a:r>
              <a:rPr lang="en-US" dirty="0"/>
              <a:t> development, there exists a need for more reliable </a:t>
            </a:r>
            <a:r>
              <a:rPr lang="en-US" dirty="0" err="1"/>
              <a:t>irAE</a:t>
            </a:r>
            <a:r>
              <a:rPr lang="en-US" dirty="0"/>
              <a:t> prediction</a:t>
            </a:r>
          </a:p>
        </p:txBody>
      </p:sp>
      <p:pic>
        <p:nvPicPr>
          <p:cNvPr id="5" name="Picture 4">
            <a:extLst>
              <a:ext uri="{FF2B5EF4-FFF2-40B4-BE49-F238E27FC236}">
                <a16:creationId xmlns:a16="http://schemas.microsoft.com/office/drawing/2014/main" id="{7B80E7E2-B146-EA34-6727-276E507D1959}"/>
              </a:ext>
            </a:extLst>
          </p:cNvPr>
          <p:cNvPicPr>
            <a:picLocks noChangeAspect="1"/>
          </p:cNvPicPr>
          <p:nvPr/>
        </p:nvPicPr>
        <p:blipFill>
          <a:blip r:embed="rId3"/>
          <a:stretch>
            <a:fillRect/>
          </a:stretch>
        </p:blipFill>
        <p:spPr>
          <a:xfrm>
            <a:off x="2799080" y="1651270"/>
            <a:ext cx="7772400" cy="5038820"/>
          </a:xfrm>
          <a:prstGeom prst="rect">
            <a:avLst/>
          </a:prstGeom>
        </p:spPr>
      </p:pic>
      <p:sp>
        <p:nvSpPr>
          <p:cNvPr id="3" name="TextBox 2">
            <a:extLst>
              <a:ext uri="{FF2B5EF4-FFF2-40B4-BE49-F238E27FC236}">
                <a16:creationId xmlns:a16="http://schemas.microsoft.com/office/drawing/2014/main" id="{1BB2E4A0-DF8C-07E9-7065-98E31707B6FA}"/>
              </a:ext>
            </a:extLst>
          </p:cNvPr>
          <p:cNvSpPr txBox="1"/>
          <p:nvPr/>
        </p:nvSpPr>
        <p:spPr>
          <a:xfrm>
            <a:off x="7722592" y="6488668"/>
            <a:ext cx="4473597" cy="369332"/>
          </a:xfrm>
          <a:prstGeom prst="rect">
            <a:avLst/>
          </a:prstGeom>
          <a:noFill/>
        </p:spPr>
        <p:txBody>
          <a:bodyPr wrap="none" rtlCol="0">
            <a:spAutoFit/>
          </a:bodyPr>
          <a:lstStyle/>
          <a:p>
            <a:r>
              <a:rPr lang="en-US" dirty="0" err="1"/>
              <a:t>Chennamadhavuni</a:t>
            </a:r>
            <a:r>
              <a:rPr lang="en-US" dirty="0"/>
              <a:t> et al. </a:t>
            </a:r>
            <a:r>
              <a:rPr lang="en-US" i="1" dirty="0"/>
              <a:t>Front Immunol</a:t>
            </a:r>
            <a:r>
              <a:rPr lang="en-US" dirty="0"/>
              <a:t>. 2022</a:t>
            </a:r>
          </a:p>
        </p:txBody>
      </p:sp>
    </p:spTree>
    <p:extLst>
      <p:ext uri="{BB962C8B-B14F-4D97-AF65-F5344CB8AC3E}">
        <p14:creationId xmlns:p14="http://schemas.microsoft.com/office/powerpoint/2010/main" val="2742142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Hypothesis: </a:t>
            </a:r>
            <a:r>
              <a:rPr lang="en-US" dirty="0" err="1"/>
              <a:t>crossreactive</a:t>
            </a:r>
            <a:r>
              <a:rPr lang="en-US" dirty="0"/>
              <a:t> T cells may cause </a:t>
            </a:r>
            <a:r>
              <a:rPr lang="en-US" dirty="0" err="1"/>
              <a:t>irAEs</a:t>
            </a:r>
            <a:r>
              <a:rPr lang="en-US" dirty="0"/>
              <a:t> via reaction to both tumor and self</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9"/>
            <a:ext cx="5908040" cy="4623402"/>
          </a:xfrm>
        </p:spPr>
        <p:txBody>
          <a:bodyPr>
            <a:normAutofit fontScale="85000" lnSpcReduction="20000"/>
          </a:bodyPr>
          <a:lstStyle/>
          <a:p>
            <a:r>
              <a:rPr lang="en-US" dirty="0"/>
              <a:t>Supporting evidence</a:t>
            </a:r>
          </a:p>
          <a:p>
            <a:pPr lvl="1"/>
            <a:r>
              <a:rPr lang="en-US" dirty="0"/>
              <a:t>TCRs estimated to potentially react with 1 in ~10k encountered peptides (</a:t>
            </a:r>
            <a:r>
              <a:rPr lang="en-US" b="0" i="0" u="none" strike="noStrike" dirty="0">
                <a:solidFill>
                  <a:srgbClr val="212121"/>
                </a:solidFill>
                <a:effectLst/>
              </a:rPr>
              <a:t>PMID37409132</a:t>
            </a:r>
            <a:r>
              <a:rPr lang="en-US" dirty="0"/>
              <a:t>)</a:t>
            </a:r>
          </a:p>
          <a:p>
            <a:pPr lvl="1"/>
            <a:r>
              <a:rPr lang="en-US" i="0" u="none" strike="noStrike" dirty="0">
                <a:effectLst/>
              </a:rPr>
              <a:t>ICB remodels TCR repertoire (</a:t>
            </a:r>
            <a:r>
              <a:rPr lang="en-US" b="0" i="0" u="none" strike="noStrike" dirty="0">
                <a:effectLst/>
              </a:rPr>
              <a:t>PMID28031229</a:t>
            </a:r>
            <a:r>
              <a:rPr lang="en-US" i="0" u="none" strike="noStrike" dirty="0">
                <a:effectLst/>
              </a:rPr>
              <a:t>)</a:t>
            </a:r>
            <a:endParaRPr lang="en-US" baseline="30000" dirty="0"/>
          </a:p>
          <a:p>
            <a:pPr lvl="1"/>
            <a:r>
              <a:rPr lang="en-US" i="0" u="none" strike="noStrike" dirty="0" err="1">
                <a:effectLst/>
              </a:rPr>
              <a:t>irAE</a:t>
            </a:r>
            <a:r>
              <a:rPr lang="en-US" i="0" u="none" strike="noStrike" dirty="0">
                <a:effectLst/>
              </a:rPr>
              <a:t> development </a:t>
            </a:r>
            <a:r>
              <a:rPr lang="en-US" u="none" strike="noStrike" dirty="0">
                <a:effectLst/>
              </a:rPr>
              <a:t>associated</a:t>
            </a:r>
            <a:r>
              <a:rPr lang="en-US" i="0" u="none" strike="noStrike" dirty="0">
                <a:effectLst/>
              </a:rPr>
              <a:t> with T cell expansion (</a:t>
            </a:r>
            <a:r>
              <a:rPr lang="en-US" b="0" i="0" u="none" strike="noStrike" dirty="0">
                <a:effectLst/>
              </a:rPr>
              <a:t>PMID27698113</a:t>
            </a:r>
            <a:r>
              <a:rPr lang="en-US" i="0" u="none" strike="noStrike" dirty="0">
                <a:effectLst/>
              </a:rPr>
              <a:t>, </a:t>
            </a:r>
            <a:r>
              <a:rPr lang="en-US" b="0" i="0" u="none" strike="noStrike" dirty="0">
                <a:effectLst/>
              </a:rPr>
              <a:t>PMID33597266</a:t>
            </a:r>
            <a:r>
              <a:rPr lang="en-US" i="0" u="none" strike="noStrike" dirty="0">
                <a:effectLst/>
              </a:rPr>
              <a:t>, </a:t>
            </a:r>
            <a:r>
              <a:rPr lang="en-US" b="0" i="0" u="none" strike="noStrike" dirty="0">
                <a:effectLst/>
              </a:rPr>
              <a:t>PMID33643899</a:t>
            </a:r>
            <a:r>
              <a:rPr lang="en-US" i="0" u="none" strike="noStrike" dirty="0">
                <a:effectLst/>
              </a:rPr>
              <a:t>)</a:t>
            </a:r>
            <a:endParaRPr lang="en-US" dirty="0"/>
          </a:p>
          <a:p>
            <a:pPr lvl="1"/>
            <a:r>
              <a:rPr lang="en-US" dirty="0"/>
              <a:t>most similar tissue to tumor often has higher </a:t>
            </a:r>
            <a:r>
              <a:rPr lang="en-US" dirty="0" err="1"/>
              <a:t>irAE</a:t>
            </a:r>
            <a:r>
              <a:rPr lang="en-US" dirty="0"/>
              <a:t> incidence (</a:t>
            </a:r>
            <a:r>
              <a:rPr lang="en-US" b="0" i="0" u="none" strike="noStrike" dirty="0">
                <a:effectLst/>
              </a:rPr>
              <a:t>PMID31021392</a:t>
            </a:r>
            <a:r>
              <a:rPr lang="en-US" dirty="0"/>
              <a:t>)</a:t>
            </a:r>
          </a:p>
          <a:p>
            <a:pPr lvl="1"/>
            <a:r>
              <a:rPr lang="en-US" dirty="0"/>
              <a:t>infiltration of T cells in </a:t>
            </a:r>
            <a:r>
              <a:rPr lang="en-US" dirty="0" err="1"/>
              <a:t>irAE</a:t>
            </a:r>
            <a:r>
              <a:rPr lang="en-US" dirty="0"/>
              <a:t> tissue (</a:t>
            </a:r>
            <a:r>
              <a:rPr lang="en-US" b="0" i="0" u="none" strike="noStrike" dirty="0">
                <a:effectLst/>
              </a:rPr>
              <a:t>PMID31021392</a:t>
            </a:r>
            <a:r>
              <a:rPr lang="en-US" dirty="0"/>
              <a:t>, </a:t>
            </a:r>
            <a:r>
              <a:rPr lang="en-US" b="0" i="0" u="none" strike="noStrike" dirty="0">
                <a:effectLst/>
              </a:rPr>
              <a:t>PMID35101349</a:t>
            </a:r>
            <a:r>
              <a:rPr lang="en-US" dirty="0"/>
              <a:t>)</a:t>
            </a:r>
          </a:p>
          <a:p>
            <a:pPr lvl="1"/>
            <a:r>
              <a:rPr lang="en-US" dirty="0"/>
              <a:t>sharing between</a:t>
            </a:r>
            <a:r>
              <a:rPr lang="en-US" i="0" u="none" strike="noStrike" dirty="0">
                <a:effectLst/>
              </a:rPr>
              <a:t> TCR clonotypes infi</a:t>
            </a:r>
            <a:r>
              <a:rPr lang="en-US" dirty="0"/>
              <a:t>ltrating primary tumor and </a:t>
            </a:r>
            <a:r>
              <a:rPr lang="en-US" dirty="0" err="1"/>
              <a:t>irAEs</a:t>
            </a:r>
            <a:r>
              <a:rPr lang="en-US" dirty="0"/>
              <a:t> (</a:t>
            </a:r>
            <a:r>
              <a:rPr lang="en-US" b="0" i="0" u="none" strike="noStrike" dirty="0">
                <a:effectLst/>
              </a:rPr>
              <a:t>PMID31021392</a:t>
            </a:r>
            <a:r>
              <a:rPr lang="en-US" dirty="0"/>
              <a:t>, </a:t>
            </a:r>
            <a:r>
              <a:rPr lang="en-US" b="0" i="0" u="none" strike="noStrike" dirty="0">
                <a:effectLst/>
              </a:rPr>
              <a:t>PMID30832716</a:t>
            </a:r>
            <a:r>
              <a:rPr lang="en-US" dirty="0"/>
              <a:t>, </a:t>
            </a:r>
            <a:r>
              <a:rPr lang="en-US" b="0" i="0" u="none" strike="noStrike" dirty="0">
                <a:effectLst/>
              </a:rPr>
              <a:t>PMID34589959</a:t>
            </a:r>
            <a:r>
              <a:rPr lang="en-US" dirty="0"/>
              <a:t>) and metastases and </a:t>
            </a:r>
            <a:r>
              <a:rPr lang="en-US" dirty="0" err="1"/>
              <a:t>irAE</a:t>
            </a:r>
            <a:r>
              <a:rPr lang="en-US" dirty="0"/>
              <a:t> (</a:t>
            </a:r>
            <a:r>
              <a:rPr lang="en-US" b="0" i="0" u="none" strike="noStrike" dirty="0">
                <a:effectLst/>
              </a:rPr>
              <a:t>PMID37680638</a:t>
            </a:r>
            <a:r>
              <a:rPr lang="en-US" dirty="0"/>
              <a:t>)</a:t>
            </a:r>
          </a:p>
          <a:p>
            <a:pPr lvl="1"/>
            <a:r>
              <a:rPr lang="en-US" i="0" u="none" strike="noStrike" dirty="0">
                <a:effectLst/>
              </a:rPr>
              <a:t>more peripheral T cell clones shared with TILs in </a:t>
            </a:r>
            <a:r>
              <a:rPr lang="en-US" i="0" u="none" strike="noStrike" dirty="0" err="1">
                <a:effectLst/>
              </a:rPr>
              <a:t>irAE</a:t>
            </a:r>
            <a:r>
              <a:rPr lang="en-US" i="0" u="none" strike="noStrike" dirty="0">
                <a:effectLst/>
              </a:rPr>
              <a:t> patients (</a:t>
            </a:r>
            <a:r>
              <a:rPr lang="en-US" b="0" i="0" u="none" strike="noStrike" dirty="0">
                <a:effectLst/>
              </a:rPr>
              <a:t>PMID30832716</a:t>
            </a:r>
            <a:r>
              <a:rPr lang="en-US" i="0" u="none" strike="noStrike" dirty="0">
                <a:effectLst/>
              </a:rPr>
              <a:t>)</a:t>
            </a:r>
          </a:p>
        </p:txBody>
      </p:sp>
      <p:pic>
        <p:nvPicPr>
          <p:cNvPr id="5" name="Picture 4">
            <a:extLst>
              <a:ext uri="{FF2B5EF4-FFF2-40B4-BE49-F238E27FC236}">
                <a16:creationId xmlns:a16="http://schemas.microsoft.com/office/drawing/2014/main" id="{EF5BB157-0047-826E-C4D1-F483400994A0}"/>
              </a:ext>
            </a:extLst>
          </p:cNvPr>
          <p:cNvPicPr>
            <a:picLocks noChangeAspect="1"/>
          </p:cNvPicPr>
          <p:nvPr/>
        </p:nvPicPr>
        <p:blipFill>
          <a:blip r:embed="rId3"/>
          <a:stretch>
            <a:fillRect/>
          </a:stretch>
        </p:blipFill>
        <p:spPr>
          <a:xfrm>
            <a:off x="6673202" y="1898968"/>
            <a:ext cx="5325757" cy="4416742"/>
          </a:xfrm>
          <a:prstGeom prst="rect">
            <a:avLst/>
          </a:prstGeom>
        </p:spPr>
      </p:pic>
      <p:sp>
        <p:nvSpPr>
          <p:cNvPr id="4" name="TextBox 3">
            <a:extLst>
              <a:ext uri="{FF2B5EF4-FFF2-40B4-BE49-F238E27FC236}">
                <a16:creationId xmlns:a16="http://schemas.microsoft.com/office/drawing/2014/main" id="{D2D1471D-847F-AFD1-3E41-E09CB9D47E97}"/>
              </a:ext>
            </a:extLst>
          </p:cNvPr>
          <p:cNvSpPr txBox="1"/>
          <p:nvPr/>
        </p:nvSpPr>
        <p:spPr>
          <a:xfrm>
            <a:off x="7722592" y="6488668"/>
            <a:ext cx="3699539" cy="369332"/>
          </a:xfrm>
          <a:prstGeom prst="rect">
            <a:avLst/>
          </a:prstGeom>
          <a:noFill/>
        </p:spPr>
        <p:txBody>
          <a:bodyPr wrap="none" rtlCol="0">
            <a:spAutoFit/>
          </a:bodyPr>
          <a:lstStyle/>
          <a:p>
            <a:r>
              <a:rPr lang="en-US" dirty="0"/>
              <a:t>Zheng et al. </a:t>
            </a:r>
            <a:r>
              <a:rPr lang="en-US" i="1" dirty="0"/>
              <a:t>Materials &amp; Design</a:t>
            </a:r>
            <a:r>
              <a:rPr lang="en-US" dirty="0"/>
              <a:t>. 2022</a:t>
            </a:r>
          </a:p>
        </p:txBody>
      </p:sp>
    </p:spTree>
    <p:extLst>
      <p:ext uri="{BB962C8B-B14F-4D97-AF65-F5344CB8AC3E}">
        <p14:creationId xmlns:p14="http://schemas.microsoft.com/office/powerpoint/2010/main" val="3063524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Goal: determine if TCR (junction) features can serve a proxy for T cell cross-reactivity</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8"/>
            <a:ext cx="10515600" cy="4344987"/>
          </a:xfrm>
        </p:spPr>
        <p:txBody>
          <a:bodyPr>
            <a:normAutofit/>
          </a:bodyPr>
          <a:lstStyle/>
          <a:p>
            <a:r>
              <a:rPr lang="en-US" dirty="0"/>
              <a:t>Features to investigate</a:t>
            </a:r>
          </a:p>
          <a:p>
            <a:pPr lvl="1"/>
            <a:r>
              <a:rPr lang="en-US" dirty="0"/>
              <a:t>Junction length (</a:t>
            </a:r>
            <a:r>
              <a:rPr lang="en-US" b="0" i="0" u="none" strike="noStrike" dirty="0">
                <a:effectLst/>
              </a:rPr>
              <a:t>PMID33289628, PMID12152083, PMID9597140)</a:t>
            </a:r>
            <a:r>
              <a:rPr lang="en-US" dirty="0"/>
              <a:t>, chemical properties (</a:t>
            </a:r>
            <a:r>
              <a:rPr lang="en-US" b="0" i="0" u="none" strike="noStrike" dirty="0">
                <a:effectLst/>
              </a:rPr>
              <a:t>PMID35177831)</a:t>
            </a:r>
            <a:endParaRPr lang="en-US" dirty="0"/>
          </a:p>
          <a:p>
            <a:pPr lvl="1"/>
            <a:r>
              <a:rPr lang="en-US" dirty="0"/>
              <a:t>TCR germline-ness (probability of generation)</a:t>
            </a:r>
          </a:p>
          <a:p>
            <a:r>
              <a:rPr lang="en-US" dirty="0"/>
              <a:t>Possible effects of feature variations</a:t>
            </a:r>
          </a:p>
          <a:p>
            <a:pPr lvl="1"/>
            <a:r>
              <a:rPr lang="en-US" dirty="0"/>
              <a:t>Altered TCR-</a:t>
            </a:r>
            <a:r>
              <a:rPr lang="en-US" dirty="0" err="1"/>
              <a:t>pMHC</a:t>
            </a:r>
            <a:r>
              <a:rPr lang="en-US" dirty="0"/>
              <a:t> contact geometry, binding modes, number of contacts</a:t>
            </a:r>
          </a:p>
          <a:p>
            <a:pPr lvl="1"/>
            <a:r>
              <a:rPr lang="en-US" dirty="0"/>
              <a:t>Altered diversity?</a:t>
            </a:r>
          </a:p>
        </p:txBody>
      </p:sp>
    </p:spTree>
    <p:extLst>
      <p:ext uri="{BB962C8B-B14F-4D97-AF65-F5344CB8AC3E}">
        <p14:creationId xmlns:p14="http://schemas.microsoft.com/office/powerpoint/2010/main" val="177588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D38577-EFE9-F28F-D0BA-AA1E6F6D05E8}"/>
              </a:ext>
            </a:extLst>
          </p:cNvPr>
          <p:cNvPicPr>
            <a:picLocks noChangeAspect="1"/>
          </p:cNvPicPr>
          <p:nvPr/>
        </p:nvPicPr>
        <p:blipFill>
          <a:blip r:embed="rId3"/>
          <a:stretch>
            <a:fillRect/>
          </a:stretch>
        </p:blipFill>
        <p:spPr>
          <a:xfrm>
            <a:off x="5689598" y="1161747"/>
            <a:ext cx="4653819" cy="1438042"/>
          </a:xfrm>
          <a:prstGeom prst="rect">
            <a:avLst/>
          </a:prstGeom>
        </p:spPr>
      </p:pic>
      <p:sp>
        <p:nvSpPr>
          <p:cNvPr id="6" name="TextBox 5">
            <a:extLst>
              <a:ext uri="{FF2B5EF4-FFF2-40B4-BE49-F238E27FC236}">
                <a16:creationId xmlns:a16="http://schemas.microsoft.com/office/drawing/2014/main" id="{00F75FED-500F-0BC3-87E9-F4D65E6F8AB6}"/>
              </a:ext>
            </a:extLst>
          </p:cNvPr>
          <p:cNvSpPr txBox="1"/>
          <p:nvPr/>
        </p:nvSpPr>
        <p:spPr>
          <a:xfrm>
            <a:off x="6228080" y="515416"/>
            <a:ext cx="5130800" cy="646331"/>
          </a:xfrm>
          <a:prstGeom prst="rect">
            <a:avLst/>
          </a:prstGeom>
          <a:noFill/>
        </p:spPr>
        <p:txBody>
          <a:bodyPr wrap="square" rtlCol="0">
            <a:spAutoFit/>
          </a:bodyPr>
          <a:lstStyle/>
          <a:p>
            <a:r>
              <a:rPr lang="en-US" dirty="0"/>
              <a:t>Pooled groups B &amp; C for power</a:t>
            </a:r>
          </a:p>
          <a:p>
            <a:r>
              <a:rPr lang="en-US" dirty="0"/>
              <a:t>(still observe same trends if not pooled)</a:t>
            </a:r>
          </a:p>
        </p:txBody>
      </p:sp>
      <p:pic>
        <p:nvPicPr>
          <p:cNvPr id="4" name="Picture 3">
            <a:extLst>
              <a:ext uri="{FF2B5EF4-FFF2-40B4-BE49-F238E27FC236}">
                <a16:creationId xmlns:a16="http://schemas.microsoft.com/office/drawing/2014/main" id="{E4004417-2069-3476-87A3-A7AC5F25CE1F}"/>
              </a:ext>
            </a:extLst>
          </p:cNvPr>
          <p:cNvPicPr>
            <a:picLocks noChangeAspect="1"/>
          </p:cNvPicPr>
          <p:nvPr/>
        </p:nvPicPr>
        <p:blipFill>
          <a:blip r:embed="rId4"/>
          <a:stretch>
            <a:fillRect/>
          </a:stretch>
        </p:blipFill>
        <p:spPr>
          <a:xfrm>
            <a:off x="67694" y="41153"/>
            <a:ext cx="5621905" cy="6810998"/>
          </a:xfrm>
          <a:prstGeom prst="rect">
            <a:avLst/>
          </a:prstGeom>
        </p:spPr>
      </p:pic>
      <p:pic>
        <p:nvPicPr>
          <p:cNvPr id="7" name="Picture 6">
            <a:extLst>
              <a:ext uri="{FF2B5EF4-FFF2-40B4-BE49-F238E27FC236}">
                <a16:creationId xmlns:a16="http://schemas.microsoft.com/office/drawing/2014/main" id="{A0CA7269-1D66-2C12-CD95-760308145799}"/>
              </a:ext>
            </a:extLst>
          </p:cNvPr>
          <p:cNvPicPr>
            <a:picLocks noChangeAspect="1"/>
          </p:cNvPicPr>
          <p:nvPr/>
        </p:nvPicPr>
        <p:blipFill>
          <a:blip r:embed="rId5"/>
          <a:stretch>
            <a:fillRect/>
          </a:stretch>
        </p:blipFill>
        <p:spPr>
          <a:xfrm>
            <a:off x="5689599" y="3115566"/>
            <a:ext cx="4653817" cy="3701281"/>
          </a:xfrm>
          <a:prstGeom prst="rect">
            <a:avLst/>
          </a:prstGeom>
        </p:spPr>
      </p:pic>
    </p:spTree>
    <p:extLst>
      <p:ext uri="{BB962C8B-B14F-4D97-AF65-F5344CB8AC3E}">
        <p14:creationId xmlns:p14="http://schemas.microsoft.com/office/powerpoint/2010/main" val="3861068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Methods</a:t>
            </a:r>
          </a:p>
        </p:txBody>
      </p:sp>
      <p:sp>
        <p:nvSpPr>
          <p:cNvPr id="3" name="Content Placeholder 2">
            <a:extLst>
              <a:ext uri="{FF2B5EF4-FFF2-40B4-BE49-F238E27FC236}">
                <a16:creationId xmlns:a16="http://schemas.microsoft.com/office/drawing/2014/main" id="{B9501834-7B32-1ACA-4358-B630FB8EEC36}"/>
              </a:ext>
            </a:extLst>
          </p:cNvPr>
          <p:cNvSpPr>
            <a:spLocks noGrp="1"/>
          </p:cNvSpPr>
          <p:nvPr>
            <p:ph idx="1"/>
          </p:nvPr>
        </p:nvSpPr>
        <p:spPr>
          <a:xfrm>
            <a:off x="838200" y="1919288"/>
            <a:ext cx="5064760" cy="4893627"/>
          </a:xfrm>
        </p:spPr>
        <p:txBody>
          <a:bodyPr>
            <a:normAutofit fontScale="62500" lnSpcReduction="20000"/>
          </a:bodyPr>
          <a:lstStyle/>
          <a:p>
            <a:pPr marL="514350" indent="-514350">
              <a:buFont typeface="+mj-lt"/>
              <a:buAutoNum type="arabicPeriod"/>
            </a:pPr>
            <a:r>
              <a:rPr lang="en-US" dirty="0"/>
              <a:t>Quality control, filter out ~50k cells, obtain ~180k cells</a:t>
            </a:r>
          </a:p>
          <a:p>
            <a:pPr marL="514350" indent="-514350">
              <a:buFont typeface="+mj-lt"/>
              <a:buAutoNum type="arabicPeriod"/>
            </a:pPr>
            <a:r>
              <a:rPr lang="en-US" dirty="0"/>
              <a:t>Data normalization</a:t>
            </a:r>
          </a:p>
          <a:p>
            <a:pPr marL="514350" indent="-514350">
              <a:buFont typeface="+mj-lt"/>
              <a:buAutoNum type="arabicPeriod"/>
            </a:pPr>
            <a:r>
              <a:rPr lang="en-US" dirty="0"/>
              <a:t>Highly variable feature selection</a:t>
            </a:r>
          </a:p>
          <a:p>
            <a:pPr marL="514350" indent="-514350">
              <a:buFont typeface="+mj-lt"/>
              <a:buAutoNum type="arabicPeriod"/>
            </a:pPr>
            <a:r>
              <a:rPr lang="en-US" dirty="0"/>
              <a:t>Data scaling</a:t>
            </a:r>
          </a:p>
          <a:p>
            <a:pPr marL="514350" indent="-514350">
              <a:buFont typeface="+mj-lt"/>
              <a:buAutoNum type="arabicPeriod"/>
            </a:pPr>
            <a:r>
              <a:rPr lang="en-US" dirty="0"/>
              <a:t>Dimensional reduction</a:t>
            </a:r>
          </a:p>
          <a:p>
            <a:pPr marL="514350" indent="-514350">
              <a:buFont typeface="+mj-lt"/>
              <a:buAutoNum type="arabicPeriod"/>
            </a:pPr>
            <a:r>
              <a:rPr lang="en-US" dirty="0"/>
              <a:t>Clustering of cells</a:t>
            </a:r>
          </a:p>
          <a:p>
            <a:pPr marL="514350" indent="-514350">
              <a:buFont typeface="+mj-lt"/>
              <a:buAutoNum type="arabicPeriod"/>
            </a:pPr>
            <a:r>
              <a:rPr lang="en-US" dirty="0"/>
              <a:t>Reference map clusters to identify cell (sub)types</a:t>
            </a:r>
          </a:p>
          <a:p>
            <a:pPr marL="514350" indent="-514350">
              <a:buFont typeface="+mj-lt"/>
              <a:buAutoNum type="arabicPeriod"/>
            </a:pPr>
            <a:r>
              <a:rPr lang="en-US" dirty="0"/>
              <a:t>Remove non-T cells, repeat steps 5-7, obtain ~30k T cells</a:t>
            </a:r>
          </a:p>
          <a:p>
            <a:pPr marL="514350" indent="-514350">
              <a:buFont typeface="+mj-lt"/>
              <a:buAutoNum type="arabicPeriod"/>
            </a:pPr>
            <a:r>
              <a:rPr lang="en-US" dirty="0"/>
              <a:t>Use </a:t>
            </a:r>
            <a:r>
              <a:rPr lang="en-US" dirty="0" err="1"/>
              <a:t>Stitchr</a:t>
            </a:r>
            <a:r>
              <a:rPr lang="en-US" dirty="0"/>
              <a:t> package (</a:t>
            </a:r>
            <a:r>
              <a:rPr lang="en-US" b="0" i="0" u="none" strike="noStrike" dirty="0">
                <a:solidFill>
                  <a:srgbClr val="212121"/>
                </a:solidFill>
                <a:effectLst/>
              </a:rPr>
              <a:t>PMID35325179</a:t>
            </a:r>
            <a:r>
              <a:rPr lang="en-US" dirty="0"/>
              <a:t>) to join full TCR sequences from V(D)JC and CDR3 sequences</a:t>
            </a:r>
          </a:p>
          <a:p>
            <a:pPr marL="514350" indent="-514350">
              <a:buFont typeface="+mj-lt"/>
              <a:buAutoNum type="arabicPeriod"/>
            </a:pPr>
            <a:r>
              <a:rPr lang="en-US" dirty="0" err="1"/>
              <a:t>Downsample</a:t>
            </a:r>
            <a:r>
              <a:rPr lang="en-US" dirty="0"/>
              <a:t> reads per patient </a:t>
            </a:r>
            <a:r>
              <a:rPr lang="en-US" dirty="0">
                <a:sym typeface="Wingdings" pitchFamily="2" charset="2"/>
              </a:rPr>
              <a:t> ~4k T cells</a:t>
            </a:r>
            <a:endParaRPr lang="en-US" dirty="0"/>
          </a:p>
          <a:p>
            <a:pPr marL="514350" indent="-514350">
              <a:buFont typeface="+mj-lt"/>
              <a:buAutoNum type="arabicPeriod"/>
            </a:pPr>
            <a:r>
              <a:rPr lang="en-US" dirty="0"/>
              <a:t>CDR3 length and TCR probability of generation (</a:t>
            </a:r>
            <a:r>
              <a:rPr lang="en-US" dirty="0" err="1"/>
              <a:t>pgen</a:t>
            </a:r>
            <a:r>
              <a:rPr lang="en-US" dirty="0"/>
              <a:t>, </a:t>
            </a:r>
            <a:r>
              <a:rPr lang="en-US" b="0" i="0" u="none" strike="noStrike" dirty="0">
                <a:solidFill>
                  <a:srgbClr val="212121"/>
                </a:solidFill>
                <a:effectLst/>
              </a:rPr>
              <a:t>PMID29422654</a:t>
            </a:r>
            <a:r>
              <a:rPr lang="en-US" dirty="0"/>
              <a:t>) analysis</a:t>
            </a:r>
          </a:p>
        </p:txBody>
      </p:sp>
      <p:pic>
        <p:nvPicPr>
          <p:cNvPr id="4" name="Picture 3">
            <a:extLst>
              <a:ext uri="{FF2B5EF4-FFF2-40B4-BE49-F238E27FC236}">
                <a16:creationId xmlns:a16="http://schemas.microsoft.com/office/drawing/2014/main" id="{872C0E8C-74D3-5BBF-DD27-0B364311153D}"/>
              </a:ext>
            </a:extLst>
          </p:cNvPr>
          <p:cNvPicPr>
            <a:picLocks noChangeAspect="1"/>
          </p:cNvPicPr>
          <p:nvPr/>
        </p:nvPicPr>
        <p:blipFill>
          <a:blip r:embed="rId3"/>
          <a:stretch>
            <a:fillRect/>
          </a:stretch>
        </p:blipFill>
        <p:spPr>
          <a:xfrm>
            <a:off x="6101202" y="3421613"/>
            <a:ext cx="5521838" cy="3391302"/>
          </a:xfrm>
          <a:prstGeom prst="rect">
            <a:avLst/>
          </a:prstGeom>
        </p:spPr>
      </p:pic>
      <p:grpSp>
        <p:nvGrpSpPr>
          <p:cNvPr id="7" name="Group 6">
            <a:extLst>
              <a:ext uri="{FF2B5EF4-FFF2-40B4-BE49-F238E27FC236}">
                <a16:creationId xmlns:a16="http://schemas.microsoft.com/office/drawing/2014/main" id="{7333CB56-67E6-2DE3-433E-4C1BC8AE68D3}"/>
              </a:ext>
            </a:extLst>
          </p:cNvPr>
          <p:cNvGrpSpPr/>
          <p:nvPr/>
        </p:nvGrpSpPr>
        <p:grpSpPr>
          <a:xfrm>
            <a:off x="6101202" y="119079"/>
            <a:ext cx="5521838" cy="3309921"/>
            <a:chOff x="6101202" y="119079"/>
            <a:chExt cx="5521838" cy="3309921"/>
          </a:xfrm>
        </p:grpSpPr>
        <p:pic>
          <p:nvPicPr>
            <p:cNvPr id="5" name="Picture 4">
              <a:extLst>
                <a:ext uri="{FF2B5EF4-FFF2-40B4-BE49-F238E27FC236}">
                  <a16:creationId xmlns:a16="http://schemas.microsoft.com/office/drawing/2014/main" id="{9A9F7D9F-1EAA-37A6-42D8-DBAE22C008E3}"/>
                </a:ext>
              </a:extLst>
            </p:cNvPr>
            <p:cNvPicPr>
              <a:picLocks noChangeAspect="1"/>
            </p:cNvPicPr>
            <p:nvPr/>
          </p:nvPicPr>
          <p:blipFill>
            <a:blip r:embed="rId4"/>
            <a:stretch>
              <a:fillRect/>
            </a:stretch>
          </p:blipFill>
          <p:spPr>
            <a:xfrm>
              <a:off x="6101202" y="119080"/>
              <a:ext cx="5521838" cy="3309920"/>
            </a:xfrm>
            <a:prstGeom prst="rect">
              <a:avLst/>
            </a:prstGeom>
          </p:spPr>
        </p:pic>
        <p:sp>
          <p:nvSpPr>
            <p:cNvPr id="6" name="Rectangle 5">
              <a:extLst>
                <a:ext uri="{FF2B5EF4-FFF2-40B4-BE49-F238E27FC236}">
                  <a16:creationId xmlns:a16="http://schemas.microsoft.com/office/drawing/2014/main" id="{63E47F2B-C5A4-2D45-0F1B-FD98D1C21A76}"/>
                </a:ext>
              </a:extLst>
            </p:cNvPr>
            <p:cNvSpPr/>
            <p:nvPr/>
          </p:nvSpPr>
          <p:spPr>
            <a:xfrm>
              <a:off x="7622600" y="119079"/>
              <a:ext cx="1501079" cy="36576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Patient ID</a:t>
              </a:r>
            </a:p>
          </p:txBody>
        </p:sp>
      </p:grpSp>
    </p:spTree>
    <p:extLst>
      <p:ext uri="{BB962C8B-B14F-4D97-AF65-F5344CB8AC3E}">
        <p14:creationId xmlns:p14="http://schemas.microsoft.com/office/powerpoint/2010/main" val="2051757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D57AB5BA-8432-1177-8194-F5C09EAABD11}"/>
              </a:ext>
            </a:extLst>
          </p:cNvPr>
          <p:cNvPicPr>
            <a:picLocks noChangeAspect="1"/>
          </p:cNvPicPr>
          <p:nvPr/>
        </p:nvPicPr>
        <p:blipFill>
          <a:blip r:embed="rId3"/>
          <a:stretch>
            <a:fillRect/>
          </a:stretch>
        </p:blipFill>
        <p:spPr>
          <a:xfrm>
            <a:off x="1969646" y="1784256"/>
            <a:ext cx="7772400" cy="4632036"/>
          </a:xfrm>
          <a:prstGeom prst="rect">
            <a:avLst/>
          </a:prstGeom>
        </p:spPr>
      </p:pic>
      <p:sp>
        <p:nvSpPr>
          <p:cNvPr id="2" name="Title 1">
            <a:extLst>
              <a:ext uri="{FF2B5EF4-FFF2-40B4-BE49-F238E27FC236}">
                <a16:creationId xmlns:a16="http://schemas.microsoft.com/office/drawing/2014/main" id="{70A4C97D-8F21-3D3B-6A90-EA7145324964}"/>
              </a:ext>
            </a:extLst>
          </p:cNvPr>
          <p:cNvSpPr>
            <a:spLocks noGrp="1"/>
          </p:cNvSpPr>
          <p:nvPr>
            <p:ph type="title"/>
          </p:nvPr>
        </p:nvSpPr>
        <p:spPr>
          <a:xfrm>
            <a:off x="838200" y="593725"/>
            <a:ext cx="10515600" cy="1325563"/>
          </a:xfrm>
        </p:spPr>
        <p:txBody>
          <a:bodyPr>
            <a:normAutofit/>
          </a:bodyPr>
          <a:lstStyle/>
          <a:p>
            <a:r>
              <a:rPr lang="en-US" dirty="0"/>
              <a:t>CD8 TEM CDR</a:t>
            </a:r>
            <a:r>
              <a:rPr lang="el-GR" i="0" u="none" strike="noStrike" dirty="0">
                <a:effectLst/>
              </a:rPr>
              <a:t>β</a:t>
            </a:r>
            <a:r>
              <a:rPr lang="en-US" dirty="0"/>
              <a:t>s slightly longer in those developing </a:t>
            </a:r>
            <a:r>
              <a:rPr lang="en-US" dirty="0" err="1"/>
              <a:t>irAEs</a:t>
            </a:r>
            <a:endParaRPr lang="en-US" dirty="0"/>
          </a:p>
        </p:txBody>
      </p:sp>
      <p:sp>
        <p:nvSpPr>
          <p:cNvPr id="5" name="TextBox 4">
            <a:extLst>
              <a:ext uri="{FF2B5EF4-FFF2-40B4-BE49-F238E27FC236}">
                <a16:creationId xmlns:a16="http://schemas.microsoft.com/office/drawing/2014/main" id="{EA983929-510F-6B4A-6D3F-19F9435CD85B}"/>
              </a:ext>
            </a:extLst>
          </p:cNvPr>
          <p:cNvSpPr txBox="1"/>
          <p:nvPr/>
        </p:nvSpPr>
        <p:spPr>
          <a:xfrm>
            <a:off x="4730737" y="2360424"/>
            <a:ext cx="511679" cy="369332"/>
          </a:xfrm>
          <a:prstGeom prst="rect">
            <a:avLst/>
          </a:prstGeom>
          <a:noFill/>
        </p:spPr>
        <p:txBody>
          <a:bodyPr wrap="none" rtlCol="0">
            <a:spAutoFit/>
          </a:bodyPr>
          <a:lstStyle/>
          <a:p>
            <a:r>
              <a:rPr lang="en-US" dirty="0" err="1"/>
              <a:t>n.s</a:t>
            </a:r>
            <a:r>
              <a:rPr lang="en-US" dirty="0"/>
              <a:t>.</a:t>
            </a:r>
          </a:p>
        </p:txBody>
      </p:sp>
      <p:sp>
        <p:nvSpPr>
          <p:cNvPr id="7" name="TextBox 6">
            <a:extLst>
              <a:ext uri="{FF2B5EF4-FFF2-40B4-BE49-F238E27FC236}">
                <a16:creationId xmlns:a16="http://schemas.microsoft.com/office/drawing/2014/main" id="{E6E8D1AB-7EB4-B9CD-59AF-DF0C3426A86B}"/>
              </a:ext>
            </a:extLst>
          </p:cNvPr>
          <p:cNvSpPr txBox="1"/>
          <p:nvPr/>
        </p:nvSpPr>
        <p:spPr>
          <a:xfrm>
            <a:off x="7666240" y="2370405"/>
            <a:ext cx="511679" cy="369332"/>
          </a:xfrm>
          <a:prstGeom prst="rect">
            <a:avLst/>
          </a:prstGeom>
          <a:noFill/>
        </p:spPr>
        <p:txBody>
          <a:bodyPr wrap="none" rtlCol="0">
            <a:spAutoFit/>
          </a:bodyPr>
          <a:lstStyle/>
          <a:p>
            <a:r>
              <a:rPr lang="en-US" dirty="0" err="1"/>
              <a:t>n.s</a:t>
            </a:r>
            <a:r>
              <a:rPr lang="en-US" dirty="0"/>
              <a:t>.</a:t>
            </a:r>
          </a:p>
        </p:txBody>
      </p:sp>
      <p:sp>
        <p:nvSpPr>
          <p:cNvPr id="9" name="TextBox 8">
            <a:extLst>
              <a:ext uri="{FF2B5EF4-FFF2-40B4-BE49-F238E27FC236}">
                <a16:creationId xmlns:a16="http://schemas.microsoft.com/office/drawing/2014/main" id="{09E0C6FE-BDD8-22A0-5EBD-E8004400F0D1}"/>
              </a:ext>
            </a:extLst>
          </p:cNvPr>
          <p:cNvSpPr txBox="1"/>
          <p:nvPr/>
        </p:nvSpPr>
        <p:spPr>
          <a:xfrm>
            <a:off x="4757029" y="4257117"/>
            <a:ext cx="511679" cy="369332"/>
          </a:xfrm>
          <a:prstGeom prst="rect">
            <a:avLst/>
          </a:prstGeom>
          <a:noFill/>
        </p:spPr>
        <p:txBody>
          <a:bodyPr wrap="none" rtlCol="0">
            <a:spAutoFit/>
          </a:bodyPr>
          <a:lstStyle/>
          <a:p>
            <a:r>
              <a:rPr lang="en-US" dirty="0" err="1"/>
              <a:t>n.s</a:t>
            </a:r>
            <a:r>
              <a:rPr lang="en-US" dirty="0"/>
              <a:t>.</a:t>
            </a:r>
          </a:p>
        </p:txBody>
      </p:sp>
      <p:sp>
        <p:nvSpPr>
          <p:cNvPr id="11" name="TextBox 10">
            <a:extLst>
              <a:ext uri="{FF2B5EF4-FFF2-40B4-BE49-F238E27FC236}">
                <a16:creationId xmlns:a16="http://schemas.microsoft.com/office/drawing/2014/main" id="{AFC13E6F-3189-E171-F821-1205488CB174}"/>
              </a:ext>
            </a:extLst>
          </p:cNvPr>
          <p:cNvSpPr txBox="1"/>
          <p:nvPr/>
        </p:nvSpPr>
        <p:spPr>
          <a:xfrm>
            <a:off x="7684289" y="4257117"/>
            <a:ext cx="511679" cy="369332"/>
          </a:xfrm>
          <a:prstGeom prst="rect">
            <a:avLst/>
          </a:prstGeom>
          <a:noFill/>
        </p:spPr>
        <p:txBody>
          <a:bodyPr wrap="none" rtlCol="0">
            <a:spAutoFit/>
          </a:bodyPr>
          <a:lstStyle/>
          <a:p>
            <a:r>
              <a:rPr lang="en-US" dirty="0" err="1"/>
              <a:t>n.s</a:t>
            </a:r>
            <a:r>
              <a:rPr lang="en-US" dirty="0"/>
              <a:t>.</a:t>
            </a:r>
          </a:p>
        </p:txBody>
      </p:sp>
      <p:sp>
        <p:nvSpPr>
          <p:cNvPr id="12" name="TextBox 11">
            <a:extLst>
              <a:ext uri="{FF2B5EF4-FFF2-40B4-BE49-F238E27FC236}">
                <a16:creationId xmlns:a16="http://schemas.microsoft.com/office/drawing/2014/main" id="{4D1B3D19-13DC-8DEB-EC77-AE291908CEE9}"/>
              </a:ext>
            </a:extLst>
          </p:cNvPr>
          <p:cNvSpPr txBox="1"/>
          <p:nvPr/>
        </p:nvSpPr>
        <p:spPr>
          <a:xfrm>
            <a:off x="3243759" y="3528430"/>
            <a:ext cx="1396310" cy="307777"/>
          </a:xfrm>
          <a:prstGeom prst="rect">
            <a:avLst/>
          </a:prstGeom>
          <a:noFill/>
        </p:spPr>
        <p:txBody>
          <a:bodyPr wrap="square" rtlCol="0">
            <a:spAutoFit/>
          </a:bodyPr>
          <a:lstStyle/>
          <a:p>
            <a:r>
              <a:rPr lang="en-US" sz="1400" dirty="0"/>
              <a:t>n =</a:t>
            </a:r>
            <a:r>
              <a:rPr lang="en-US" sz="1400" dirty="0">
                <a:solidFill>
                  <a:srgbClr val="F8766D"/>
                </a:solidFill>
              </a:rPr>
              <a:t> 278</a:t>
            </a:r>
            <a:r>
              <a:rPr lang="en-US" sz="1400" dirty="0"/>
              <a:t>, </a:t>
            </a:r>
            <a:r>
              <a:rPr lang="en-US" sz="1400" dirty="0">
                <a:solidFill>
                  <a:srgbClr val="06BFC4"/>
                </a:solidFill>
              </a:rPr>
              <a:t>788</a:t>
            </a:r>
          </a:p>
        </p:txBody>
      </p:sp>
      <p:sp>
        <p:nvSpPr>
          <p:cNvPr id="13" name="TextBox 12">
            <a:extLst>
              <a:ext uri="{FF2B5EF4-FFF2-40B4-BE49-F238E27FC236}">
                <a16:creationId xmlns:a16="http://schemas.microsoft.com/office/drawing/2014/main" id="{49F0182C-2C5E-89BB-EE1E-6A97541A0E6D}"/>
              </a:ext>
            </a:extLst>
          </p:cNvPr>
          <p:cNvSpPr txBox="1"/>
          <p:nvPr/>
        </p:nvSpPr>
        <p:spPr>
          <a:xfrm>
            <a:off x="4601846" y="3530301"/>
            <a:ext cx="1396310" cy="307777"/>
          </a:xfrm>
          <a:prstGeom prst="rect">
            <a:avLst/>
          </a:prstGeom>
          <a:noFill/>
        </p:spPr>
        <p:txBody>
          <a:bodyPr wrap="square" rtlCol="0">
            <a:spAutoFit/>
          </a:bodyPr>
          <a:lstStyle/>
          <a:p>
            <a:r>
              <a:rPr lang="en-US" sz="1400" dirty="0">
                <a:solidFill>
                  <a:srgbClr val="F8766D"/>
                </a:solidFill>
              </a:rPr>
              <a:t>188</a:t>
            </a:r>
            <a:r>
              <a:rPr lang="en-US" sz="1400" dirty="0"/>
              <a:t>, </a:t>
            </a:r>
            <a:r>
              <a:rPr lang="en-US" sz="1400" dirty="0">
                <a:solidFill>
                  <a:srgbClr val="06BFC4"/>
                </a:solidFill>
              </a:rPr>
              <a:t>350</a:t>
            </a:r>
          </a:p>
        </p:txBody>
      </p:sp>
      <p:sp>
        <p:nvSpPr>
          <p:cNvPr id="14" name="TextBox 13">
            <a:extLst>
              <a:ext uri="{FF2B5EF4-FFF2-40B4-BE49-F238E27FC236}">
                <a16:creationId xmlns:a16="http://schemas.microsoft.com/office/drawing/2014/main" id="{CDA94BEB-85BE-3568-9E65-B6CA633EA65F}"/>
              </a:ext>
            </a:extLst>
          </p:cNvPr>
          <p:cNvSpPr txBox="1"/>
          <p:nvPr/>
        </p:nvSpPr>
        <p:spPr>
          <a:xfrm>
            <a:off x="6584316" y="3518794"/>
            <a:ext cx="1396310" cy="307777"/>
          </a:xfrm>
          <a:prstGeom prst="rect">
            <a:avLst/>
          </a:prstGeom>
          <a:noFill/>
        </p:spPr>
        <p:txBody>
          <a:bodyPr wrap="square" rtlCol="0">
            <a:spAutoFit/>
          </a:bodyPr>
          <a:lstStyle/>
          <a:p>
            <a:r>
              <a:rPr lang="en-US" sz="1400" dirty="0">
                <a:solidFill>
                  <a:srgbClr val="F8766D"/>
                </a:solidFill>
              </a:rPr>
              <a:t>57</a:t>
            </a:r>
            <a:r>
              <a:rPr lang="en-US" sz="1400" dirty="0"/>
              <a:t>, </a:t>
            </a:r>
            <a:r>
              <a:rPr lang="en-US" sz="1400" dirty="0">
                <a:solidFill>
                  <a:srgbClr val="06BFC4"/>
                </a:solidFill>
              </a:rPr>
              <a:t>335</a:t>
            </a:r>
          </a:p>
        </p:txBody>
      </p:sp>
      <p:sp>
        <p:nvSpPr>
          <p:cNvPr id="15" name="TextBox 14">
            <a:extLst>
              <a:ext uri="{FF2B5EF4-FFF2-40B4-BE49-F238E27FC236}">
                <a16:creationId xmlns:a16="http://schemas.microsoft.com/office/drawing/2014/main" id="{ABF5D572-C606-2D26-52F9-60C8B825697E}"/>
              </a:ext>
            </a:extLst>
          </p:cNvPr>
          <p:cNvSpPr txBox="1"/>
          <p:nvPr/>
        </p:nvSpPr>
        <p:spPr>
          <a:xfrm>
            <a:off x="7772280" y="3520665"/>
            <a:ext cx="1396310" cy="307777"/>
          </a:xfrm>
          <a:prstGeom prst="rect">
            <a:avLst/>
          </a:prstGeom>
          <a:noFill/>
        </p:spPr>
        <p:txBody>
          <a:bodyPr wrap="square" rtlCol="0">
            <a:spAutoFit/>
          </a:bodyPr>
          <a:lstStyle/>
          <a:p>
            <a:r>
              <a:rPr lang="en-US" sz="1400" dirty="0">
                <a:solidFill>
                  <a:srgbClr val="F8766D"/>
                </a:solidFill>
              </a:rPr>
              <a:t>8</a:t>
            </a:r>
            <a:r>
              <a:rPr lang="en-US" sz="1400" dirty="0"/>
              <a:t>, </a:t>
            </a:r>
            <a:r>
              <a:rPr lang="en-US" sz="1400" dirty="0">
                <a:solidFill>
                  <a:srgbClr val="06BFC4"/>
                </a:solidFill>
              </a:rPr>
              <a:t>32</a:t>
            </a:r>
          </a:p>
        </p:txBody>
      </p:sp>
      <p:sp>
        <p:nvSpPr>
          <p:cNvPr id="16" name="TextBox 15">
            <a:extLst>
              <a:ext uri="{FF2B5EF4-FFF2-40B4-BE49-F238E27FC236}">
                <a16:creationId xmlns:a16="http://schemas.microsoft.com/office/drawing/2014/main" id="{89F02F4D-F215-06F2-0C43-7A509FF3C9A9}"/>
              </a:ext>
            </a:extLst>
          </p:cNvPr>
          <p:cNvSpPr txBox="1"/>
          <p:nvPr/>
        </p:nvSpPr>
        <p:spPr>
          <a:xfrm>
            <a:off x="3254997" y="6083115"/>
            <a:ext cx="1396310" cy="307777"/>
          </a:xfrm>
          <a:prstGeom prst="rect">
            <a:avLst/>
          </a:prstGeom>
          <a:noFill/>
        </p:spPr>
        <p:txBody>
          <a:bodyPr wrap="square" rtlCol="0">
            <a:spAutoFit/>
          </a:bodyPr>
          <a:lstStyle/>
          <a:p>
            <a:r>
              <a:rPr lang="en-US" sz="1400" dirty="0"/>
              <a:t>n =</a:t>
            </a:r>
            <a:r>
              <a:rPr lang="en-US" sz="1400" dirty="0">
                <a:solidFill>
                  <a:srgbClr val="F8766D"/>
                </a:solidFill>
              </a:rPr>
              <a:t> 270</a:t>
            </a:r>
            <a:r>
              <a:rPr lang="en-US" sz="1400" dirty="0"/>
              <a:t>, </a:t>
            </a:r>
            <a:r>
              <a:rPr lang="en-US" sz="1400" dirty="0">
                <a:solidFill>
                  <a:srgbClr val="06BFC4"/>
                </a:solidFill>
              </a:rPr>
              <a:t>676</a:t>
            </a:r>
          </a:p>
        </p:txBody>
      </p:sp>
      <p:sp>
        <p:nvSpPr>
          <p:cNvPr id="18" name="TextBox 17">
            <a:extLst>
              <a:ext uri="{FF2B5EF4-FFF2-40B4-BE49-F238E27FC236}">
                <a16:creationId xmlns:a16="http://schemas.microsoft.com/office/drawing/2014/main" id="{7AEE7339-831D-81AA-5E9D-6675F2EBF9E2}"/>
              </a:ext>
            </a:extLst>
          </p:cNvPr>
          <p:cNvSpPr txBox="1"/>
          <p:nvPr/>
        </p:nvSpPr>
        <p:spPr>
          <a:xfrm>
            <a:off x="4570553" y="6084986"/>
            <a:ext cx="1396310" cy="307777"/>
          </a:xfrm>
          <a:prstGeom prst="rect">
            <a:avLst/>
          </a:prstGeom>
          <a:noFill/>
        </p:spPr>
        <p:txBody>
          <a:bodyPr wrap="square" rtlCol="0">
            <a:spAutoFit/>
          </a:bodyPr>
          <a:lstStyle/>
          <a:p>
            <a:r>
              <a:rPr lang="en-US" sz="1400" dirty="0">
                <a:solidFill>
                  <a:srgbClr val="F8766D"/>
                </a:solidFill>
              </a:rPr>
              <a:t>182</a:t>
            </a:r>
            <a:r>
              <a:rPr lang="en-US" sz="1400" dirty="0"/>
              <a:t>, </a:t>
            </a:r>
            <a:r>
              <a:rPr lang="en-US" sz="1400" dirty="0">
                <a:solidFill>
                  <a:srgbClr val="06BFC4"/>
                </a:solidFill>
              </a:rPr>
              <a:t>335</a:t>
            </a:r>
          </a:p>
        </p:txBody>
      </p:sp>
      <p:sp>
        <p:nvSpPr>
          <p:cNvPr id="19" name="TextBox 18">
            <a:extLst>
              <a:ext uri="{FF2B5EF4-FFF2-40B4-BE49-F238E27FC236}">
                <a16:creationId xmlns:a16="http://schemas.microsoft.com/office/drawing/2014/main" id="{A5B0C094-1A05-7242-A056-253095923DFD}"/>
              </a:ext>
            </a:extLst>
          </p:cNvPr>
          <p:cNvSpPr txBox="1"/>
          <p:nvPr/>
        </p:nvSpPr>
        <p:spPr>
          <a:xfrm>
            <a:off x="6548761" y="6097882"/>
            <a:ext cx="1396310" cy="307777"/>
          </a:xfrm>
          <a:prstGeom prst="rect">
            <a:avLst/>
          </a:prstGeom>
          <a:noFill/>
        </p:spPr>
        <p:txBody>
          <a:bodyPr wrap="square" rtlCol="0">
            <a:spAutoFit/>
          </a:bodyPr>
          <a:lstStyle/>
          <a:p>
            <a:r>
              <a:rPr lang="en-US" sz="1400" dirty="0">
                <a:solidFill>
                  <a:srgbClr val="F8766D"/>
                </a:solidFill>
              </a:rPr>
              <a:t>8</a:t>
            </a:r>
            <a:r>
              <a:rPr lang="en-US" sz="1400" dirty="0"/>
              <a:t>, </a:t>
            </a:r>
            <a:r>
              <a:rPr lang="en-US" sz="1400" dirty="0">
                <a:solidFill>
                  <a:srgbClr val="06BFC4"/>
                </a:solidFill>
              </a:rPr>
              <a:t>112</a:t>
            </a:r>
          </a:p>
        </p:txBody>
      </p:sp>
      <p:sp>
        <p:nvSpPr>
          <p:cNvPr id="20" name="TextBox 19">
            <a:extLst>
              <a:ext uri="{FF2B5EF4-FFF2-40B4-BE49-F238E27FC236}">
                <a16:creationId xmlns:a16="http://schemas.microsoft.com/office/drawing/2014/main" id="{7B143310-5541-0E04-1664-EA416EE52FB2}"/>
              </a:ext>
            </a:extLst>
          </p:cNvPr>
          <p:cNvSpPr txBox="1"/>
          <p:nvPr/>
        </p:nvSpPr>
        <p:spPr>
          <a:xfrm>
            <a:off x="7715459" y="6099753"/>
            <a:ext cx="1396310" cy="307777"/>
          </a:xfrm>
          <a:prstGeom prst="rect">
            <a:avLst/>
          </a:prstGeom>
          <a:noFill/>
        </p:spPr>
        <p:txBody>
          <a:bodyPr wrap="square" rtlCol="0">
            <a:spAutoFit/>
          </a:bodyPr>
          <a:lstStyle/>
          <a:p>
            <a:r>
              <a:rPr lang="en-US" sz="1400" dirty="0">
                <a:solidFill>
                  <a:srgbClr val="F8766D"/>
                </a:solidFill>
              </a:rPr>
              <a:t>6</a:t>
            </a:r>
            <a:r>
              <a:rPr lang="en-US" sz="1400" dirty="0"/>
              <a:t>, </a:t>
            </a:r>
            <a:r>
              <a:rPr lang="en-US" sz="1400" dirty="0">
                <a:solidFill>
                  <a:srgbClr val="06BFC4"/>
                </a:solidFill>
              </a:rPr>
              <a:t>16</a:t>
            </a:r>
          </a:p>
        </p:txBody>
      </p:sp>
    </p:spTree>
    <p:extLst>
      <p:ext uri="{BB962C8B-B14F-4D97-AF65-F5344CB8AC3E}">
        <p14:creationId xmlns:p14="http://schemas.microsoft.com/office/powerpoint/2010/main" val="37103028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14596</TotalTime>
  <Words>2645</Words>
  <Application>Microsoft Macintosh PowerPoint</Application>
  <PresentationFormat>Widescreen</PresentationFormat>
  <Paragraphs>282</Paragraphs>
  <Slides>17</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-apple-system</vt:lpstr>
      <vt:lpstr>Arial</vt:lpstr>
      <vt:lpstr>BlinkMacSystemFont</vt:lpstr>
      <vt:lpstr>Calibri</vt:lpstr>
      <vt:lpstr>Calibri Light</vt:lpstr>
      <vt:lpstr>Cambria</vt:lpstr>
      <vt:lpstr>ElsevierGulliver</vt:lpstr>
      <vt:lpstr>Menlo</vt:lpstr>
      <vt:lpstr>Roboto</vt:lpstr>
      <vt:lpstr>Slack-Lato</vt:lpstr>
      <vt:lpstr>Office Theme</vt:lpstr>
      <vt:lpstr>NCI update: drawing connections between TCR features and irAE development</vt:lpstr>
      <vt:lpstr>Outline</vt:lpstr>
      <vt:lpstr>Immune-related adverse events (irAEs) from ICB are common and generally associated with anti-tumor response (PMID31021392, PMID26501224, PMID26446948)</vt:lpstr>
      <vt:lpstr>Despite there being many proposed biomarkers for irAE development, there exists a need for more reliable irAE prediction</vt:lpstr>
      <vt:lpstr>Hypothesis: crossreactive T cells may cause irAEs via reaction to both tumor and self</vt:lpstr>
      <vt:lpstr>Goal: determine if TCR (junction) features can serve a proxy for T cell cross-reactivity</vt:lpstr>
      <vt:lpstr>PowerPoint Presentation</vt:lpstr>
      <vt:lpstr>Methods</vt:lpstr>
      <vt:lpstr>CD8 TEM CDRβs slightly longer in those developing irAEs</vt:lpstr>
      <vt:lpstr>CD8 TEM TRBs slightly less germline-like in those developing irAEs</vt:lpstr>
      <vt:lpstr>Conclusions</vt:lpstr>
      <vt:lpstr>Next steps</vt:lpstr>
      <vt:lpstr>Acknowledgements</vt:lpstr>
      <vt:lpstr>CD8 TEM CDRβs slightly longer in those developing irAEs</vt:lpstr>
      <vt:lpstr>CD8 TEM TRBs slightly less germline-like in those developing irAEs</vt:lpstr>
      <vt:lpstr>RNA phenotype of cells with longest and shortest TRB CDR3s likely very similar</vt:lpstr>
      <vt:lpstr>No discernible conclusions from irAE development overlayed onto T cell UMAP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NCI grant meeting with Ty and Nidhi</dc:title>
  <dc:creator>Peter Linsley</dc:creator>
  <cp:lastModifiedBy>Ty Bottorff</cp:lastModifiedBy>
  <cp:revision>2644</cp:revision>
  <dcterms:created xsi:type="dcterms:W3CDTF">2023-09-15T17:40:02Z</dcterms:created>
  <dcterms:modified xsi:type="dcterms:W3CDTF">2023-12-08T22:54:11Z</dcterms:modified>
</cp:coreProperties>
</file>

<file path=docProps/thumbnail.jpeg>
</file>